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9" r:id="rId6"/>
    <p:sldId id="257" r:id="rId7"/>
    <p:sldId id="436" r:id="rId8"/>
    <p:sldId id="437" r:id="rId9"/>
    <p:sldId id="438" r:id="rId10"/>
    <p:sldId id="304" r:id="rId11"/>
    <p:sldId id="434" r:id="rId12"/>
    <p:sldId id="429" r:id="rId13"/>
    <p:sldId id="403" r:id="rId14"/>
    <p:sldId id="439" r:id="rId15"/>
    <p:sldId id="441" r:id="rId1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orient="horz" pos="651">
          <p15:clr>
            <a:srgbClr val="A4A3A4"/>
          </p15:clr>
        </p15:guide>
        <p15:guide id="3" orient="horz" pos="3867">
          <p15:clr>
            <a:srgbClr val="A4A3A4"/>
          </p15:clr>
        </p15:guide>
        <p15:guide id="4" orient="horz" pos="1616">
          <p15:clr>
            <a:srgbClr val="A4A3A4"/>
          </p15:clr>
        </p15:guide>
        <p15:guide id="5" orient="horz" pos="4191">
          <p15:clr>
            <a:srgbClr val="A4A3A4"/>
          </p15:clr>
        </p15:guide>
        <p15:guide id="6" pos="272">
          <p15:clr>
            <a:srgbClr val="A4A3A4"/>
          </p15:clr>
        </p15:guide>
        <p15:guide id="7" pos="2971">
          <p15:clr>
            <a:srgbClr val="A4A3A4"/>
          </p15:clr>
        </p15:guide>
        <p15:guide id="8" pos="5489">
          <p15:clr>
            <a:srgbClr val="A4A3A4"/>
          </p15:clr>
        </p15:guide>
        <p15:guide id="9" pos="2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sa Graf" initials="AG" lastIdx="3" clrIdx="0">
    <p:extLst>
      <p:ext uri="{19B8F6BF-5375-455C-9EA6-DF929625EA0E}">
        <p15:presenceInfo xmlns:p15="http://schemas.microsoft.com/office/powerpoint/2012/main" userId="S-1-5-21-477130340-1971181211-4168485429-27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1A27"/>
    <a:srgbClr val="FFC000"/>
    <a:srgbClr val="FF767D"/>
    <a:srgbClr val="CCE6BA"/>
    <a:srgbClr val="FFFF66"/>
    <a:srgbClr val="71A978"/>
    <a:srgbClr val="CCCCCC"/>
    <a:srgbClr val="686868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7715" autoAdjust="0"/>
  </p:normalViewPr>
  <p:slideViewPr>
    <p:cSldViewPr>
      <p:cViewPr varScale="1">
        <p:scale>
          <a:sx n="73" d="100"/>
          <a:sy n="73" d="100"/>
        </p:scale>
        <p:origin x="1666" y="72"/>
      </p:cViewPr>
      <p:guideLst>
        <p:guide orient="horz" pos="1117"/>
        <p:guide orient="horz" pos="651"/>
        <p:guide orient="horz" pos="3867"/>
        <p:guide orient="horz" pos="1616"/>
        <p:guide orient="horz" pos="4191"/>
        <p:guide pos="272"/>
        <p:guide pos="2971"/>
        <p:guide pos="5489"/>
        <p:guide pos="2789"/>
      </p:guideLst>
    </p:cSldViewPr>
  </p:slideViewPr>
  <p:outlineViewPr>
    <p:cViewPr>
      <p:scale>
        <a:sx n="33" d="100"/>
        <a:sy n="33" d="100"/>
      </p:scale>
      <p:origin x="0" y="-101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23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B15FB-E4C2-49B2-AFEB-25BE15633361}" type="datetimeFigureOut">
              <a:rPr lang="de-CH" smtClean="0"/>
              <a:t>30.11.2021</a:t>
            </a:fld>
            <a:endParaRPr lang="de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0ABDD4-1D4B-4251-BE48-8B562D91259F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4130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0F416-468D-4A62-A0A4-747B2CA98021}" type="datetimeFigureOut">
              <a:rPr lang="de-CH" smtClean="0"/>
              <a:pPr/>
              <a:t>30.11.2021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7CB01-0AF3-47A0-9268-848F28D3175F}" type="slidenum">
              <a:rPr lang="de-CH" smtClean="0"/>
              <a:pPr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004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21454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CB01-0AF3-47A0-9268-848F28D3175F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439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2929705"/>
            <a:ext cx="8281988" cy="2803551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4000" b="0" spc="40" baseline="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pic>
        <p:nvPicPr>
          <p:cNvPr id="1026" name="Picture 2" descr="X:\710180_Eclat - SWU\produktion\images\SWU_Logo_rot_rgb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033463"/>
            <a:ext cx="4500000" cy="54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431800" y="2523333"/>
            <a:ext cx="8281987" cy="245690"/>
          </a:xfrm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5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Rechteck 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231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Farbi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1647655"/>
            <a:ext cx="8281988" cy="1651424"/>
          </a:xfrm>
        </p:spPr>
        <p:txBody>
          <a:bodyPr anchor="t" anchorCtr="0">
            <a:noAutofit/>
          </a:bodyPr>
          <a:lstStyle>
            <a:lvl1pPr>
              <a:lnSpc>
                <a:spcPts val="4800"/>
              </a:lnSpc>
              <a:defRPr sz="4000" b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idx="1"/>
          </p:nvPr>
        </p:nvSpPr>
        <p:spPr>
          <a:xfrm>
            <a:off x="431800" y="971204"/>
            <a:ext cx="8281987" cy="327014"/>
          </a:xfrm>
        </p:spPr>
        <p:txBody>
          <a:bodyPr anchor="t" anchorCtr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/>
          <p:cNvSpPr/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144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11332"/>
            <a:ext cx="8281988" cy="4365625"/>
          </a:xfrm>
        </p:spPr>
        <p:txBody>
          <a:bodyPr/>
          <a:lstStyle>
            <a:lvl1pPr marL="0" indent="0">
              <a:buNone/>
              <a:tabLst>
                <a:tab pos="396000" algn="l"/>
              </a:tabLst>
              <a:defRPr/>
            </a:lvl1pPr>
            <a:lvl2pPr marL="1116000" indent="-252000">
              <a:buFont typeface="+mj-lt"/>
              <a:buAutoNum type="alphaLcParenR"/>
              <a:defRPr/>
            </a:lvl2pPr>
            <a:lvl3pPr marL="1512000" indent="-180000">
              <a:lnSpc>
                <a:spcPts val="2200"/>
              </a:lnSpc>
              <a:buFont typeface="Arial" pitchFamily="34" charset="0"/>
              <a:buChar char="•"/>
              <a:defRPr sz="1600" baseline="0"/>
            </a:lvl3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noProof="0" smtClean="0"/>
              <a:pPr/>
              <a:t>‹N°›</a:t>
            </a:fld>
            <a:endParaRPr lang="de-CH" noProof="0"/>
          </a:p>
        </p:txBody>
      </p:sp>
      <p:sp>
        <p:nvSpPr>
          <p:cNvPr id="7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Dr Patrick Furrer, 30.10.2021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2206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990604"/>
            <a:ext cx="8281988" cy="384175"/>
          </a:xfr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736732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5FEC3FD5-3473-48A6-ACC3-911A05F5A112}" type="slidenum">
              <a:rPr lang="de-CH" noProof="0" smtClean="0"/>
              <a:pPr/>
              <a:t>‹N°›</a:t>
            </a:fld>
            <a:endParaRPr lang="de-CH" noProof="0"/>
          </a:p>
        </p:txBody>
      </p:sp>
      <p:sp>
        <p:nvSpPr>
          <p:cNvPr id="9" name="Inhaltsplatzhalter 2"/>
          <p:cNvSpPr>
            <a:spLocks noGrp="1"/>
          </p:cNvSpPr>
          <p:nvPr>
            <p:ph idx="13"/>
          </p:nvPr>
        </p:nvSpPr>
        <p:spPr>
          <a:xfrm>
            <a:off x="4716463" y="1735200"/>
            <a:ext cx="3995738" cy="4365625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tabLst>
                <a:tab pos="396000" algn="l"/>
              </a:tabLst>
              <a:defRPr sz="1250" baseline="0"/>
            </a:lvl1pPr>
            <a:lvl2pPr marL="738900" indent="-342900">
              <a:lnSpc>
                <a:spcPts val="1600"/>
              </a:lnSpc>
              <a:buFont typeface="+mj-lt"/>
              <a:buAutoNum type="alphaLcParenR"/>
              <a:defRPr sz="1250" baseline="0"/>
            </a:lvl2pPr>
            <a:lvl3pPr marL="1008000" indent="-144000">
              <a:lnSpc>
                <a:spcPts val="1600"/>
              </a:lnSpc>
              <a:buFont typeface="Arial" pitchFamily="34" charset="0"/>
              <a:buChar char="•"/>
              <a:defRPr sz="1250" baseline="0"/>
            </a:lvl3pPr>
            <a:lvl5pPr>
              <a:lnSpc>
                <a:spcPts val="1600"/>
              </a:lnSpc>
              <a:defRPr sz="1250" baseline="0"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</p:txBody>
      </p:sp>
      <p:sp>
        <p:nvSpPr>
          <p:cNvPr id="8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Dr Patrick Furrer, 30.10.2021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245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990252"/>
            <a:ext cx="8281988" cy="59533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712713"/>
            <a:ext cx="8281988" cy="43370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CH" noProof="0" dirty="0" smtClean="0"/>
              <a:t>Textmasterformat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72400" y="6517033"/>
            <a:ext cx="541388" cy="17909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320"/>
              </a:lnSpc>
              <a:defRPr sz="1100" spc="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5FEC3FD5-3473-48A6-ACC3-911A05F5A112}" type="slidenum">
              <a:rPr lang="de-CH" noProof="0" smtClean="0"/>
              <a:pPr algn="r"/>
              <a:t>‹N°›</a:t>
            </a:fld>
            <a:endParaRPr lang="de-CH" noProof="0"/>
          </a:p>
        </p:txBody>
      </p:sp>
      <p:pic>
        <p:nvPicPr>
          <p:cNvPr id="7" name="Picture 2" descr="X:\710180_Eclat - SWU\produktion\images\SWU_Logo_rot_rgb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21" y="6547569"/>
            <a:ext cx="1260000" cy="15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9"/>
          <p:cNvCxnSpPr/>
          <p:nvPr/>
        </p:nvCxnSpPr>
        <p:spPr>
          <a:xfrm>
            <a:off x="429121" y="336193"/>
            <a:ext cx="8284667" cy="0"/>
          </a:xfrm>
          <a:prstGeom prst="line">
            <a:avLst/>
          </a:prstGeom>
          <a:ln w="762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umsplatzhalter 11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Dr Patrick Furrer, 30.10.2021</a:t>
            </a:r>
            <a:endParaRPr lang="de-CH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429121" y="142165"/>
            <a:ext cx="8281988" cy="33450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ts val="1320"/>
              </a:lnSpc>
              <a:defRPr sz="1100" spc="5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spcAft>
                <a:spcPts val="800"/>
              </a:spcAft>
            </a:pPr>
            <a:r>
              <a:rPr lang="fr-CH" sz="1100" dirty="0" smtClean="0">
                <a:latin typeface="Arial" pitchFamily="34" charset="0"/>
                <a:cs typeface="Arial" pitchFamily="34" charset="0"/>
              </a:rPr>
              <a:t>Scientific Services for All</a:t>
            </a:r>
          </a:p>
        </p:txBody>
      </p:sp>
    </p:spTree>
    <p:extLst>
      <p:ext uri="{BB962C8B-B14F-4D97-AF65-F5344CB8AC3E}">
        <p14:creationId xmlns:p14="http://schemas.microsoft.com/office/powerpoint/2010/main" val="243534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8" r:id="rId4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ts val="2280"/>
        </a:lnSpc>
        <a:spcBef>
          <a:spcPct val="0"/>
        </a:spcBef>
        <a:buNone/>
        <a:defRPr sz="1900" b="1" i="0" kern="1200" spc="50" baseline="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•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–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•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–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0"/>
        </a:spcBef>
        <a:buFont typeface="Arial" pitchFamily="34" charset="0"/>
        <a:buChar char="»"/>
        <a:defRPr sz="1600" kern="1200" spc="5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wissuniversities.ch/p-5-services" TargetMode="External"/><Relationship Id="rId3" Type="http://schemas.openxmlformats.org/officeDocument/2006/relationships/hyperlink" Target="https://www.swissuniversities.ch/en/topics/digitalisation/p-5-scientific-information" TargetMode="External"/><Relationship Id="rId7" Type="http://schemas.openxmlformats.org/officeDocument/2006/relationships/hyperlink" Target="https://www.swissuniversities.ch/themen/digitalisierung/open-access" TargetMode="External"/><Relationship Id="rId2" Type="http://schemas.openxmlformats.org/officeDocument/2006/relationships/hyperlink" Target="https://www.swissuniversities.ch/themen/digitalisierung/p-5-wissenschaftliche-information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swissuniversities.ch/en/topics/digitalisation/open-research-data" TargetMode="External"/><Relationship Id="rId5" Type="http://schemas.openxmlformats.org/officeDocument/2006/relationships/hyperlink" Target="https://www.swissuniversities.ch/en/topics/digitalisation/open-access" TargetMode="External"/><Relationship Id="rId4" Type="http://schemas.openxmlformats.org/officeDocument/2006/relationships/hyperlink" Target="https://www.swissuniversities.ch/en/topics/digitalisation/open-science-2021-2024" TargetMode="External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ude.dieude@swissuniversities.ch" TargetMode="External"/><Relationship Id="rId2" Type="http://schemas.openxmlformats.org/officeDocument/2006/relationships/hyperlink" Target="mailto:patrick.furrer@swissuniversities.ch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anisa.graf@swissuniversities.c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30.11.2021, online </a:t>
            </a:r>
            <a:r>
              <a:rPr lang="fr-CH" dirty="0" err="1" smtClean="0"/>
              <a:t>conference</a:t>
            </a:r>
            <a:r>
              <a:rPr lang="fr-CH" dirty="0" smtClean="0"/>
              <a:t> </a:t>
            </a:r>
            <a:r>
              <a:rPr lang="fr-CH" dirty="0" err="1" smtClean="0"/>
              <a:t>supported</a:t>
            </a:r>
            <a:r>
              <a:rPr lang="fr-CH" dirty="0" smtClean="0"/>
              <a:t> by the </a:t>
            </a:r>
            <a:r>
              <a:rPr lang="fr-CH" dirty="0" err="1" smtClean="0"/>
              <a:t>University</a:t>
            </a:r>
            <a:r>
              <a:rPr lang="fr-CH" dirty="0" smtClean="0"/>
              <a:t> of Fribourg</a:t>
            </a:r>
            <a:endParaRPr lang="de-CH" dirty="0"/>
          </a:p>
        </p:txBody>
      </p:sp>
      <p:sp>
        <p:nvSpPr>
          <p:cNvPr id="2" name="Textfeld 1"/>
          <p:cNvSpPr txBox="1"/>
          <p:nvPr/>
        </p:nvSpPr>
        <p:spPr>
          <a:xfrm>
            <a:off x="466476" y="2929705"/>
            <a:ext cx="8281988" cy="21390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fr-CH" sz="4000" dirty="0" smtClean="0">
                <a:latin typeface="Arial" pitchFamily="34" charset="0"/>
                <a:cs typeface="Arial" pitchFamily="34" charset="0"/>
              </a:rPr>
              <a:t>Scientific Information Services for All</a:t>
            </a:r>
          </a:p>
          <a:p>
            <a:pPr>
              <a:spcAft>
                <a:spcPts val="800"/>
              </a:spcAft>
            </a:pPr>
            <a:endParaRPr lang="fr-CH" sz="4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lang="de-CH" sz="2000" dirty="0" smtClean="0">
                <a:latin typeface="Arial" pitchFamily="34" charset="0"/>
                <a:cs typeface="Arial" pitchFamily="34" charset="0"/>
              </a:rPr>
              <a:t>Patrick Furrer, Scientific Information 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Program</a:t>
            </a:r>
            <a:r>
              <a:rPr lang="de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CH" sz="2000" dirty="0" err="1" smtClean="0">
                <a:latin typeface="Arial" pitchFamily="34" charset="0"/>
                <a:cs typeface="Arial" pitchFamily="34" charset="0"/>
              </a:rPr>
              <a:t>Coordinator</a:t>
            </a:r>
            <a:endParaRPr lang="de-CH" sz="1900" dirty="0" smtClean="0">
              <a:latin typeface="Arial" pitchFamily="34" charset="0"/>
              <a:cs typeface="Arial" pitchFamily="34" charset="0"/>
            </a:endParaRPr>
          </a:p>
          <a:p>
            <a:endParaRPr lang="de-CH" sz="1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0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23208" y="815545"/>
            <a:ext cx="8281988" cy="384175"/>
          </a:xfrm>
        </p:spPr>
        <p:txBody>
          <a:bodyPr/>
          <a:lstStyle/>
          <a:p>
            <a:r>
              <a:rPr lang="fr-CH" dirty="0" smtClean="0"/>
              <a:t>Key </a:t>
            </a:r>
            <a:r>
              <a:rPr lang="fr-CH" dirty="0" err="1" smtClean="0"/>
              <a:t>Lessons</a:t>
            </a:r>
            <a:r>
              <a:rPr lang="fr-CH" dirty="0" smtClean="0"/>
              <a:t> </a:t>
            </a:r>
            <a:r>
              <a:rPr lang="fr-CH" dirty="0" err="1" smtClean="0"/>
              <a:t>Learnt</a:t>
            </a:r>
            <a:endParaRPr lang="fr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smtClean="0"/>
              <a:pPr/>
              <a:t>10</a:t>
            </a:fld>
            <a:endParaRPr lang="de-CH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556792"/>
            <a:ext cx="7560840" cy="39703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2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fr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fr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latin typeface="Arial" pitchFamily="34" charset="0"/>
                <a:cs typeface="Arial" pitchFamily="34" charset="0"/>
              </a:rPr>
              <a:t>improved</a:t>
            </a:r>
            <a:r>
              <a:rPr lang="fr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latin typeface="Arial" pitchFamily="34" charset="0"/>
                <a:cs typeface="Arial" pitchFamily="34" charset="0"/>
              </a:rPr>
              <a:t>already</a:t>
            </a:r>
            <a:endParaRPr lang="fr-CH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fr-CH" b="1" dirty="0" err="1" smtClean="0">
                <a:latin typeface="Arial" pitchFamily="34" charset="0"/>
                <a:cs typeface="Arial" pitchFamily="34" charset="0"/>
              </a:rPr>
              <a:t>transparency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 via Open Peer </a:t>
            </a:r>
            <a:r>
              <a:rPr lang="fr-CH" dirty="0" err="1" smtClean="0">
                <a:latin typeface="Arial" pitchFamily="34" charset="0"/>
                <a:cs typeface="Arial" pitchFamily="34" charset="0"/>
              </a:rPr>
              <a:t>Review</a:t>
            </a:r>
            <a:endParaRPr lang="fr-CH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fr-CH" b="1" dirty="0" smtClean="0">
                <a:latin typeface="Arial" pitchFamily="34" charset="0"/>
                <a:cs typeface="Arial" pitchFamily="34" charset="0"/>
              </a:rPr>
              <a:t>communication</a:t>
            </a:r>
            <a:endParaRPr lang="fr-CH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 err="1" smtClean="0">
                <a:latin typeface="Arial" pitchFamily="34" charset="0"/>
                <a:cs typeface="Arial" pitchFamily="34" charset="0"/>
              </a:rPr>
              <a:t>Institutional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b="1" dirty="0" err="1" smtClean="0">
                <a:latin typeface="Arial" pitchFamily="34" charset="0"/>
                <a:cs typeface="Arial" pitchFamily="34" charset="0"/>
              </a:rPr>
              <a:t>accountability</a:t>
            </a:r>
            <a:r>
              <a:rPr lang="fr-CH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via </a:t>
            </a:r>
            <a:r>
              <a:rPr lang="fr-CH" dirty="0" err="1" smtClean="0">
                <a:latin typeface="Arial" pitchFamily="34" charset="0"/>
                <a:cs typeface="Arial" pitchFamily="34" charset="0"/>
              </a:rPr>
              <a:t>grant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dirty="0" err="1" smtClean="0">
                <a:latin typeface="Arial" pitchFamily="34" charset="0"/>
                <a:cs typeface="Arial" pitchFamily="34" charset="0"/>
              </a:rPr>
              <a:t>agreements</a:t>
            </a:r>
            <a:endParaRPr lang="fr-CH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dirty="0" err="1" smtClean="0">
                <a:latin typeface="Arial" pitchFamily="34" charset="0"/>
                <a:cs typeface="Arial" pitchFamily="34" charset="0"/>
              </a:rPr>
              <a:t>Improved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b="1" dirty="0" err="1" smtClean="0">
                <a:latin typeface="Arial" pitchFamily="34" charset="0"/>
                <a:cs typeface="Arial" pitchFamily="34" charset="0"/>
              </a:rPr>
              <a:t>diversity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dirty="0" err="1" smtClean="0">
                <a:latin typeface="Arial" pitchFamily="34" charset="0"/>
                <a:cs typeface="Arial" pitchFamily="34" charset="0"/>
              </a:rPr>
              <a:t>within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fr-CH" dirty="0" err="1">
                <a:latin typeface="Arial" pitchFamily="34" charset="0"/>
                <a:cs typeface="Arial" pitchFamily="34" charset="0"/>
              </a:rPr>
              <a:t>r</a:t>
            </a:r>
            <a:r>
              <a:rPr lang="fr-CH" dirty="0" err="1" smtClean="0">
                <a:latin typeface="Arial" pitchFamily="34" charset="0"/>
                <a:cs typeface="Arial" pitchFamily="34" charset="0"/>
              </a:rPr>
              <a:t>eviewers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 pool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r-CH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CH" sz="20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fr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latin typeface="Arial" pitchFamily="34" charset="0"/>
                <a:cs typeface="Arial" pitchFamily="34" charset="0"/>
              </a:rPr>
              <a:t>still</a:t>
            </a:r>
            <a:r>
              <a:rPr lang="fr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latin typeface="Arial" pitchFamily="34" charset="0"/>
                <a:cs typeface="Arial" pitchFamily="34" charset="0"/>
              </a:rPr>
              <a:t>remains</a:t>
            </a:r>
            <a:r>
              <a:rPr lang="fr-CH" sz="200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fr-CH" sz="2000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fr-CH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2000" dirty="0" err="1" smtClean="0">
                <a:latin typeface="Arial" pitchFamily="34" charset="0"/>
                <a:cs typeface="Arial" pitchFamily="34" charset="0"/>
              </a:rPr>
              <a:t>improved</a:t>
            </a:r>
            <a:r>
              <a:rPr lang="fr-CH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b="1" dirty="0" smtClean="0">
                <a:latin typeface="Arial" pitchFamily="34" charset="0"/>
                <a:cs typeface="Arial" pitchFamily="34" charset="0"/>
              </a:rPr>
              <a:t>Long-</a:t>
            </a:r>
            <a:r>
              <a:rPr lang="fr-CH" b="1" dirty="0" err="1" smtClean="0">
                <a:latin typeface="Arial" pitchFamily="34" charset="0"/>
                <a:cs typeface="Arial" pitchFamily="34" charset="0"/>
              </a:rPr>
              <a:t>term</a:t>
            </a:r>
            <a:r>
              <a:rPr lang="fr-CH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b="1" dirty="0" err="1" smtClean="0">
                <a:latin typeface="Arial" pitchFamily="34" charset="0"/>
                <a:cs typeface="Arial" pitchFamily="34" charset="0"/>
              </a:rPr>
              <a:t>funding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 of services or infrastructures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H" b="1" dirty="0" smtClean="0">
                <a:latin typeface="Arial" pitchFamily="34" charset="0"/>
                <a:cs typeface="Arial" pitchFamily="34" charset="0"/>
              </a:rPr>
              <a:t>Participation 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of the service </a:t>
            </a:r>
            <a:r>
              <a:rPr lang="fr-CH" dirty="0" err="1" smtClean="0">
                <a:latin typeface="Arial" pitchFamily="34" charset="0"/>
                <a:cs typeface="Arial" pitchFamily="34" charset="0"/>
              </a:rPr>
              <a:t>users</a:t>
            </a:r>
            <a:r>
              <a:rPr lang="fr-C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dirty="0" err="1" smtClean="0">
                <a:latin typeface="Arial" pitchFamily="34" charset="0"/>
                <a:cs typeface="Arial" pitchFamily="34" charset="0"/>
              </a:rPr>
              <a:t>communities</a:t>
            </a:r>
            <a:endParaRPr lang="fr-CH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dirty="0" smtClean="0"/>
              <a:t>Patrick Furrer, 30.11.2021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289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2260F-3274-4EDD-AA0F-ADF9BACAB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Links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03D548-0F2B-4413-98A9-812EDDD17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132" y="1124744"/>
            <a:ext cx="8281988" cy="1656183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de-CH" dirty="0">
              <a:solidFill>
                <a:srgbClr val="800080"/>
              </a:solidFill>
              <a:hlinkClick r:id="rId2">
                <a:extLst>
                  <a:ext uri="{A12FA001-AC4F-418D-AE19-62706E023703}">
                    <ahyp:hlinkClr xmlns:lc="http://schemas.openxmlformats.org/drawingml/2006/lockedCanvas" xmlns=""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e-CH" dirty="0">
                <a:hlinkClick r:id="rId3"/>
              </a:rPr>
              <a:t>P-5 </a:t>
            </a:r>
            <a:r>
              <a:rPr lang="de-CH" dirty="0" smtClean="0">
                <a:hlinkClick r:id="rId3"/>
              </a:rPr>
              <a:t>Scientific Information </a:t>
            </a:r>
            <a:endParaRPr lang="de-CH" dirty="0" smtClean="0"/>
          </a:p>
          <a:p>
            <a:pPr marL="285750" indent="-285750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CH" dirty="0" smtClean="0">
                <a:hlinkClick r:id="rId4"/>
              </a:rPr>
              <a:t>Open Science</a:t>
            </a:r>
            <a:endParaRPr lang="fr-CH" dirty="0" smtClean="0"/>
          </a:p>
          <a:p>
            <a:pPr marL="285750" indent="-285750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CH" dirty="0" smtClean="0">
                <a:hlinkClick r:id="rId5"/>
              </a:rPr>
              <a:t>Open Access</a:t>
            </a:r>
            <a:endParaRPr lang="fr-CH" dirty="0" smtClean="0"/>
          </a:p>
          <a:p>
            <a:pPr marL="285750" indent="-285750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CH" dirty="0" smtClean="0">
                <a:hlinkClick r:id="rId6"/>
              </a:rPr>
              <a:t>Open </a:t>
            </a:r>
            <a:r>
              <a:rPr lang="fr-CH" dirty="0" err="1" smtClean="0">
                <a:hlinkClick r:id="rId6"/>
              </a:rPr>
              <a:t>Research</a:t>
            </a:r>
            <a:r>
              <a:rPr lang="fr-CH" dirty="0" smtClean="0">
                <a:hlinkClick r:id="rId6"/>
              </a:rPr>
              <a:t> Data</a:t>
            </a:r>
            <a:endParaRPr lang="de-CH" dirty="0">
              <a:solidFill>
                <a:schemeClr val="accent1"/>
              </a:solidFill>
            </a:endParaRPr>
          </a:p>
          <a:p>
            <a:pPr>
              <a:lnSpc>
                <a:spcPct val="120000"/>
              </a:lnSpc>
            </a:pPr>
            <a:endParaRPr lang="de-CH" dirty="0" smtClean="0">
              <a:solidFill>
                <a:schemeClr val="accent1"/>
              </a:solidFill>
              <a:hlinkClick r:id="rId7">
                <a:extLst>
                  <a:ext uri="{A12FA001-AC4F-418D-AE19-62706E023703}">
                    <ahyp:hlinkClr xmlns:lc="http://schemas.openxmlformats.org/drawingml/2006/lockedCanvas" xmlns="" xmlns:ahyp="http://schemas.microsoft.com/office/drawing/2018/hyperlinkcolor" val="tx"/>
                  </a:ext>
                </a:extLst>
              </a:hlinkClick>
            </a:endParaRPr>
          </a:p>
          <a:p>
            <a:pPr lvl="1" indent="0">
              <a:buNone/>
            </a:pPr>
            <a:endParaRPr lang="fr-CH" dirty="0" smtClean="0"/>
          </a:p>
          <a:p>
            <a:pPr lvl="1" indent="0">
              <a:buNone/>
            </a:pPr>
            <a:endParaRPr lang="fr-CH" dirty="0"/>
          </a:p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9BFC32-AFEA-439B-9A7C-BB2928FB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noProof="0" smtClean="0"/>
              <a:pPr/>
              <a:t>11</a:t>
            </a:fld>
            <a:endParaRPr lang="de-CH" noProof="0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dirty="0" smtClean="0"/>
              <a:t>Patrick Furrer, 30.11.2021</a:t>
            </a:r>
            <a:endParaRPr lang="de-CH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E03D548-0F2B-4413-98A9-812EDDD17F1A}"/>
              </a:ext>
            </a:extLst>
          </p:cNvPr>
          <p:cNvSpPr txBox="1">
            <a:spLocks/>
          </p:cNvSpPr>
          <p:nvPr/>
        </p:nvSpPr>
        <p:spPr>
          <a:xfrm>
            <a:off x="425150" y="3068960"/>
            <a:ext cx="8281988" cy="21602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+mj-lt"/>
              <a:buAutoNum type="alphaLcParenR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•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»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de-CH" sz="1900" b="1" dirty="0" err="1" smtClean="0"/>
              <a:t>Launching</a:t>
            </a:r>
            <a:r>
              <a:rPr lang="de-CH" sz="1900" b="1" dirty="0" smtClean="0"/>
              <a:t> </a:t>
            </a:r>
            <a:r>
              <a:rPr lang="de-CH" sz="1900" b="1" dirty="0" err="1" smtClean="0"/>
              <a:t>today</a:t>
            </a:r>
            <a:endParaRPr lang="de-CH" sz="1900" b="1" dirty="0" smtClean="0"/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/>
              <a:t>New section of the swissuniversities website presenting the P-5 services: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endParaRPr lang="en-US" dirty="0" smtClean="0"/>
          </a:p>
          <a:p>
            <a:pPr>
              <a:lnSpc>
                <a:spcPct val="120000"/>
              </a:lnSpc>
              <a:buClr>
                <a:schemeClr val="tx1"/>
              </a:buClr>
            </a:pPr>
            <a:endParaRPr lang="en-US" dirty="0"/>
          </a:p>
          <a:p>
            <a:pPr>
              <a:lnSpc>
                <a:spcPct val="120000"/>
              </a:lnSpc>
              <a:buClr>
                <a:schemeClr val="tx1"/>
              </a:buClr>
            </a:pPr>
            <a:endParaRPr lang="en-US" dirty="0" smtClean="0"/>
          </a:p>
          <a:p>
            <a:pPr>
              <a:lnSpc>
                <a:spcPct val="120000"/>
              </a:lnSpc>
              <a:buClr>
                <a:schemeClr val="tx1"/>
              </a:buClr>
            </a:pPr>
            <a:endParaRPr lang="en-US" dirty="0" smtClean="0"/>
          </a:p>
          <a:p>
            <a:pPr>
              <a:lnSpc>
                <a:spcPct val="120000"/>
              </a:lnSpc>
              <a:buClr>
                <a:schemeClr val="tx1"/>
              </a:buClr>
            </a:pPr>
            <a:endParaRPr lang="en-US" dirty="0"/>
          </a:p>
          <a:p>
            <a:pPr>
              <a:lnSpc>
                <a:spcPct val="120000"/>
              </a:lnSpc>
              <a:buClr>
                <a:schemeClr val="tx1"/>
              </a:buClr>
            </a:pPr>
            <a:endParaRPr lang="en-US" dirty="0" smtClean="0"/>
          </a:p>
          <a:p>
            <a:pPr>
              <a:lnSpc>
                <a:spcPct val="120000"/>
              </a:lnSpc>
              <a:buClr>
                <a:schemeClr val="tx1"/>
              </a:buClr>
            </a:pPr>
            <a:endParaRPr lang="en-US" dirty="0" smtClean="0"/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hlinkClick r:id="rId8"/>
              </a:rPr>
              <a:t>https</a:t>
            </a:r>
            <a:r>
              <a:rPr lang="en-US" dirty="0">
                <a:hlinkClick r:id="rId8"/>
              </a:rPr>
              <a:t>://</a:t>
            </a:r>
            <a:r>
              <a:rPr lang="en-US" dirty="0" smtClean="0">
                <a:hlinkClick r:id="rId8"/>
              </a:rPr>
              <a:t>www.swissuniversities.ch/p-5-services</a:t>
            </a:r>
            <a:r>
              <a:rPr lang="en-US" dirty="0" smtClean="0"/>
              <a:t>  </a:t>
            </a:r>
            <a:endParaRPr lang="de-CH" dirty="0" smtClean="0"/>
          </a:p>
          <a:p>
            <a:pPr>
              <a:lnSpc>
                <a:spcPct val="120000"/>
              </a:lnSpc>
            </a:pPr>
            <a:endParaRPr lang="de-CH" dirty="0" smtClean="0">
              <a:solidFill>
                <a:schemeClr val="accent1"/>
              </a:solidFill>
              <a:hlinkClick r:id="rId7">
                <a:extLst>
                  <a:ext uri="{A12FA001-AC4F-418D-AE19-62706E023703}">
                    <ahyp:hlinkClr xmlns:lc="http://schemas.openxmlformats.org/drawingml/2006/lockedCanvas" xmlns="" xmlns:ahyp="http://schemas.microsoft.com/office/drawing/2018/hyperlinkcolor" val="tx"/>
                  </a:ext>
                </a:extLst>
              </a:hlinkClick>
            </a:endParaRPr>
          </a:p>
          <a:p>
            <a:pPr lvl="1" indent="0">
              <a:buFont typeface="+mj-lt"/>
              <a:buNone/>
            </a:pPr>
            <a:endParaRPr lang="fr-CH" dirty="0" smtClean="0"/>
          </a:p>
          <a:p>
            <a:pPr lvl="1" indent="0">
              <a:buFont typeface="+mj-lt"/>
              <a:buNone/>
            </a:pPr>
            <a:endParaRPr lang="fr-CH" dirty="0" smtClean="0"/>
          </a:p>
          <a:p>
            <a:endParaRPr lang="de-CH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9752" y="3861048"/>
            <a:ext cx="4222746" cy="174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35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23208" y="815545"/>
            <a:ext cx="8281988" cy="384175"/>
          </a:xfrm>
        </p:spPr>
        <p:txBody>
          <a:bodyPr/>
          <a:lstStyle/>
          <a:p>
            <a:r>
              <a:rPr lang="fr-CH" dirty="0" smtClean="0"/>
              <a:t>Open Science </a:t>
            </a:r>
            <a:r>
              <a:rPr lang="fr-CH" dirty="0"/>
              <a:t>Coordination Team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smtClean="0"/>
              <a:pPr/>
              <a:t>12</a:t>
            </a:fld>
            <a:endParaRPr lang="de-CH" dirty="0"/>
          </a:p>
        </p:txBody>
      </p:sp>
      <p:sp>
        <p:nvSpPr>
          <p:cNvPr id="10" name="Inhaltsplatzhalter 7"/>
          <p:cNvSpPr txBox="1">
            <a:spLocks/>
          </p:cNvSpPr>
          <p:nvPr/>
        </p:nvSpPr>
        <p:spPr>
          <a:xfrm>
            <a:off x="431800" y="1842681"/>
            <a:ext cx="3995738" cy="9796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/>
              <a:t>Patrick </a:t>
            </a:r>
            <a:r>
              <a:rPr lang="fr-CH" b="1" dirty="0" smtClean="0"/>
              <a:t>Furrer (</a:t>
            </a:r>
            <a:r>
              <a:rPr lang="fr-CH" b="1" dirty="0" err="1" smtClean="0"/>
              <a:t>until</a:t>
            </a:r>
            <a:r>
              <a:rPr lang="fr-CH" b="1" dirty="0" smtClean="0"/>
              <a:t> 31.12.2021)</a:t>
            </a:r>
            <a:endParaRPr lang="fr-CH" b="1" dirty="0"/>
          </a:p>
          <a:p>
            <a:r>
              <a:rPr lang="fr-FR" dirty="0" err="1"/>
              <a:t>Coordinator</a:t>
            </a:r>
            <a:endParaRPr lang="fr-FR" dirty="0"/>
          </a:p>
          <a:p>
            <a:r>
              <a:rPr lang="fr-CH" dirty="0">
                <a:hlinkClick r:id="rId2"/>
              </a:rPr>
              <a:t>patrick.furrer@swissuniversities.ch</a:t>
            </a:r>
            <a:endParaRPr lang="fr-CH" dirty="0"/>
          </a:p>
          <a:p>
            <a:r>
              <a:rPr lang="fr-CH" dirty="0"/>
              <a:t>T. +41 (0)31 335 07 81</a:t>
            </a:r>
          </a:p>
          <a:p>
            <a:endParaRPr lang="fr-CH" dirty="0"/>
          </a:p>
        </p:txBody>
      </p:sp>
      <p:sp>
        <p:nvSpPr>
          <p:cNvPr id="15" name="Inhaltsplatzhalter 7"/>
          <p:cNvSpPr txBox="1">
            <a:spLocks/>
          </p:cNvSpPr>
          <p:nvPr/>
        </p:nvSpPr>
        <p:spPr>
          <a:xfrm>
            <a:off x="4391274" y="3020682"/>
            <a:ext cx="3995738" cy="8403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 smtClean="0"/>
              <a:t>Ariane Studer (</a:t>
            </a:r>
            <a:r>
              <a:rPr lang="fr-CH" b="1" dirty="0" err="1" smtClean="0"/>
              <a:t>from</a:t>
            </a:r>
            <a:r>
              <a:rPr lang="fr-CH" b="1" dirty="0" smtClean="0"/>
              <a:t> 1.1.2022)</a:t>
            </a:r>
            <a:endParaRPr lang="fr-CH" b="1" dirty="0"/>
          </a:p>
          <a:p>
            <a:r>
              <a:rPr lang="en-US" dirty="0" smtClean="0"/>
              <a:t>Co-Coordinator </a:t>
            </a:r>
            <a:r>
              <a:rPr lang="en-US" dirty="0"/>
              <a:t>Open Science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 smtClean="0"/>
              <a:t>(Phase </a:t>
            </a:r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/>
              <a:t>Open </a:t>
            </a:r>
            <a:r>
              <a:rPr lang="en-US" dirty="0" smtClean="0"/>
              <a:t>Research Data</a:t>
            </a:r>
          </a:p>
          <a:p>
            <a:r>
              <a:rPr lang="fr-CH" dirty="0" smtClean="0">
                <a:hlinkClick r:id="rId3"/>
              </a:rPr>
              <a:t>ariane.studer@swissuniversities.ch</a:t>
            </a:r>
            <a:endParaRPr lang="fr-CH" dirty="0"/>
          </a:p>
          <a:p>
            <a:r>
              <a:rPr lang="fr-CH" dirty="0"/>
              <a:t>T. +41 (0)31 335 07 </a:t>
            </a:r>
            <a:r>
              <a:rPr lang="fr-CH" dirty="0" smtClean="0"/>
              <a:t>64</a:t>
            </a:r>
            <a:endParaRPr lang="fr-CH" dirty="0"/>
          </a:p>
          <a:p>
            <a:endParaRPr lang="fr-CH" dirty="0"/>
          </a:p>
        </p:txBody>
      </p:sp>
      <p:sp>
        <p:nvSpPr>
          <p:cNvPr id="16" name="Inhaltsplatzhalter 7"/>
          <p:cNvSpPr txBox="1">
            <a:spLocks/>
          </p:cNvSpPr>
          <p:nvPr/>
        </p:nvSpPr>
        <p:spPr>
          <a:xfrm>
            <a:off x="395536" y="4239146"/>
            <a:ext cx="3995738" cy="9180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 smtClean="0"/>
              <a:t>Anisa Graf</a:t>
            </a:r>
            <a:endParaRPr lang="fr-CH" b="1" dirty="0"/>
          </a:p>
          <a:p>
            <a:r>
              <a:rPr lang="fr-CH" dirty="0"/>
              <a:t>Communication </a:t>
            </a:r>
            <a:r>
              <a:rPr lang="fr-CH" dirty="0" err="1"/>
              <a:t>Specialist</a:t>
            </a:r>
            <a:endParaRPr lang="fr-CH" dirty="0"/>
          </a:p>
          <a:p>
            <a:r>
              <a:rPr lang="fr-CH" dirty="0">
                <a:hlinkClick r:id="rId4"/>
              </a:rPr>
              <a:t>anisa.graf@swissuniversities.ch</a:t>
            </a:r>
            <a:endParaRPr lang="fr-CH" dirty="0"/>
          </a:p>
          <a:p>
            <a:r>
              <a:rPr lang="fr-CH" dirty="0"/>
              <a:t>T +41 31 335 07 86</a:t>
            </a:r>
          </a:p>
          <a:p>
            <a:endParaRPr lang="fr-CH" dirty="0"/>
          </a:p>
        </p:txBody>
      </p:sp>
      <p:sp>
        <p:nvSpPr>
          <p:cNvPr id="11" name="Inhaltsplatzhalter 7"/>
          <p:cNvSpPr txBox="1">
            <a:spLocks/>
          </p:cNvSpPr>
          <p:nvPr/>
        </p:nvSpPr>
        <p:spPr>
          <a:xfrm>
            <a:off x="4572000" y="4293096"/>
            <a:ext cx="3995738" cy="9180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H" dirty="0"/>
          </a:p>
        </p:txBody>
      </p:sp>
      <p:sp>
        <p:nvSpPr>
          <p:cNvPr id="14" name="Inhaltsplatzhalter 7"/>
          <p:cNvSpPr txBox="1">
            <a:spLocks/>
          </p:cNvSpPr>
          <p:nvPr/>
        </p:nvSpPr>
        <p:spPr>
          <a:xfrm>
            <a:off x="395536" y="2996952"/>
            <a:ext cx="3995738" cy="8403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 smtClean="0"/>
              <a:t>Dr. Aude Bax de Keating (</a:t>
            </a:r>
            <a:r>
              <a:rPr lang="fr-CH" b="1" dirty="0" err="1" smtClean="0"/>
              <a:t>from</a:t>
            </a:r>
            <a:r>
              <a:rPr lang="fr-CH" b="1" dirty="0" smtClean="0"/>
              <a:t> 1.1.2022) </a:t>
            </a:r>
            <a:endParaRPr lang="fr-CH" b="1" dirty="0"/>
          </a:p>
          <a:p>
            <a:r>
              <a:rPr lang="en-US" dirty="0" smtClean="0"/>
              <a:t>Co-Coordinator </a:t>
            </a:r>
            <a:r>
              <a:rPr lang="en-US" dirty="0"/>
              <a:t>Open Science </a:t>
            </a:r>
            <a:r>
              <a:rPr lang="en-US" dirty="0" smtClean="0"/>
              <a:t>Program</a:t>
            </a:r>
            <a:endParaRPr lang="en-US" dirty="0"/>
          </a:p>
          <a:p>
            <a:r>
              <a:rPr lang="en-US" dirty="0" smtClean="0"/>
              <a:t>(Phase </a:t>
            </a:r>
            <a:r>
              <a:rPr lang="en-US" dirty="0"/>
              <a:t>A) Open Access</a:t>
            </a:r>
            <a:endParaRPr lang="fr-CH" dirty="0"/>
          </a:p>
          <a:p>
            <a:r>
              <a:rPr lang="fr-CH" dirty="0" smtClean="0">
                <a:hlinkClick r:id="rId3"/>
              </a:rPr>
              <a:t>aude.baxdekeating@swissuniversities.ch</a:t>
            </a:r>
            <a:endParaRPr lang="fr-CH" dirty="0"/>
          </a:p>
          <a:p>
            <a:r>
              <a:rPr lang="fr-CH" dirty="0"/>
              <a:t>T. +41 (0)31 335 07 84</a:t>
            </a:r>
          </a:p>
          <a:p>
            <a:endParaRPr lang="fr-CH" dirty="0"/>
          </a:p>
        </p:txBody>
      </p:sp>
      <p:sp>
        <p:nvSpPr>
          <p:cNvPr id="19" name="Inhaltsplatzhalter 7"/>
          <p:cNvSpPr txBox="1">
            <a:spLocks/>
          </p:cNvSpPr>
          <p:nvPr/>
        </p:nvSpPr>
        <p:spPr>
          <a:xfrm>
            <a:off x="4391274" y="4221088"/>
            <a:ext cx="3995738" cy="9180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 smtClean="0"/>
              <a:t>Dr. Katja Fiechter</a:t>
            </a:r>
            <a:endParaRPr lang="fr-CH" b="1" dirty="0"/>
          </a:p>
          <a:p>
            <a:r>
              <a:rPr lang="fr-CH" dirty="0" smtClean="0"/>
              <a:t>Scientific </a:t>
            </a:r>
            <a:r>
              <a:rPr lang="fr-CH" dirty="0" err="1" smtClean="0"/>
              <a:t>Collaborator</a:t>
            </a:r>
            <a:r>
              <a:rPr lang="fr-CH" dirty="0" smtClean="0"/>
              <a:t> (ORD)</a:t>
            </a:r>
            <a:endParaRPr lang="fr-CH" dirty="0"/>
          </a:p>
          <a:p>
            <a:r>
              <a:rPr lang="fr-CH" dirty="0" smtClean="0">
                <a:hlinkClick r:id="rId4"/>
              </a:rPr>
              <a:t>katja.fiechter@swissuniversities.ch</a:t>
            </a:r>
            <a:endParaRPr lang="fr-CH" dirty="0"/>
          </a:p>
          <a:p>
            <a:r>
              <a:rPr lang="fr-CH" dirty="0"/>
              <a:t>T +41 31 335 07 </a:t>
            </a:r>
            <a:r>
              <a:rPr lang="fr-CH" dirty="0" smtClean="0"/>
              <a:t>33</a:t>
            </a:r>
            <a:endParaRPr lang="fr-CH" dirty="0"/>
          </a:p>
          <a:p>
            <a:endParaRPr lang="fr-CH" dirty="0"/>
          </a:p>
        </p:txBody>
      </p:sp>
      <p:sp>
        <p:nvSpPr>
          <p:cNvPr id="13" name="Inhaltsplatzhalter 7"/>
          <p:cNvSpPr txBox="1">
            <a:spLocks/>
          </p:cNvSpPr>
          <p:nvPr/>
        </p:nvSpPr>
        <p:spPr>
          <a:xfrm>
            <a:off x="4355976" y="5319266"/>
            <a:ext cx="3995738" cy="9180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 smtClean="0"/>
              <a:t>Dr. Mélissa Fardel</a:t>
            </a:r>
            <a:endParaRPr lang="fr-CH" b="1" dirty="0"/>
          </a:p>
          <a:p>
            <a:r>
              <a:rPr lang="fr-CH" dirty="0" err="1" smtClean="0"/>
              <a:t>Jurist</a:t>
            </a:r>
            <a:r>
              <a:rPr lang="fr-CH" dirty="0" smtClean="0"/>
              <a:t> &amp; Scientific </a:t>
            </a:r>
            <a:r>
              <a:rPr lang="fr-CH" dirty="0" err="1" smtClean="0"/>
              <a:t>Collaborator</a:t>
            </a:r>
            <a:endParaRPr lang="fr-CH" dirty="0"/>
          </a:p>
          <a:p>
            <a:r>
              <a:rPr lang="fr-CH" dirty="0" smtClean="0">
                <a:hlinkClick r:id="rId4"/>
              </a:rPr>
              <a:t>melissa.fardel@swissuniversities.ch</a:t>
            </a:r>
            <a:endParaRPr lang="fr-CH" dirty="0"/>
          </a:p>
          <a:p>
            <a:r>
              <a:rPr lang="fr-CH" dirty="0"/>
              <a:t>T +41 31 335 07 </a:t>
            </a:r>
            <a:r>
              <a:rPr lang="fr-CH" dirty="0" smtClean="0"/>
              <a:t>77</a:t>
            </a:r>
            <a:endParaRPr lang="fr-CH" dirty="0"/>
          </a:p>
          <a:p>
            <a:endParaRPr lang="fr-CH" dirty="0"/>
          </a:p>
        </p:txBody>
      </p:sp>
      <p:sp>
        <p:nvSpPr>
          <p:cNvPr id="17" name="Inhaltsplatzhalter 7"/>
          <p:cNvSpPr txBox="1">
            <a:spLocks/>
          </p:cNvSpPr>
          <p:nvPr/>
        </p:nvSpPr>
        <p:spPr>
          <a:xfrm>
            <a:off x="432246" y="5319266"/>
            <a:ext cx="3995738" cy="9180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None/>
              <a:tabLst>
                <a:tab pos="396000" algn="l"/>
              </a:tabLst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116000" indent="-252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+mj-lt"/>
              <a:buAutoNum type="alphaLcParenR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512000" indent="-1800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•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 typeface="Arial" pitchFamily="34" charset="0"/>
              <a:buChar char="–"/>
              <a:defRPr sz="160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lnSpc>
                <a:spcPts val="1600"/>
              </a:lnSpc>
              <a:spcBef>
                <a:spcPts val="0"/>
              </a:spcBef>
              <a:buFont typeface="Arial" pitchFamily="34" charset="0"/>
              <a:buChar char="»"/>
              <a:defRPr sz="1250" kern="1200" spc="5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dirty="0" smtClean="0"/>
              <a:t>Marc Aeby</a:t>
            </a:r>
            <a:endParaRPr lang="fr-CH" b="1" dirty="0"/>
          </a:p>
          <a:p>
            <a:r>
              <a:rPr lang="fr-CH" dirty="0" smtClean="0"/>
              <a:t>Scientific </a:t>
            </a:r>
            <a:r>
              <a:rPr lang="fr-CH" dirty="0" err="1" smtClean="0"/>
              <a:t>Collaborator</a:t>
            </a:r>
            <a:endParaRPr lang="fr-CH" dirty="0"/>
          </a:p>
          <a:p>
            <a:r>
              <a:rPr lang="fr-CH" dirty="0" smtClean="0">
                <a:hlinkClick r:id="rId4"/>
              </a:rPr>
              <a:t>marc.aeby@swissuniversities.ch</a:t>
            </a:r>
            <a:endParaRPr lang="fr-CH" dirty="0"/>
          </a:p>
          <a:p>
            <a:r>
              <a:rPr lang="fr-CH" dirty="0"/>
              <a:t>T +41 31 335 07 </a:t>
            </a:r>
            <a:r>
              <a:rPr lang="fr-CH" dirty="0" smtClean="0"/>
              <a:t>91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0965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396000" algn="l"/>
              </a:tabLst>
            </a:pPr>
            <a:r>
              <a:rPr lang="de-CH" sz="2000" dirty="0" smtClean="0"/>
              <a:t>Outline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 </a:t>
            </a:r>
            <a:r>
              <a:rPr lang="de-CH" b="0" dirty="0" smtClean="0"/>
              <a:t>	</a:t>
            </a:r>
            <a:r>
              <a:rPr lang="de-CH" dirty="0"/>
              <a:t/>
            </a:r>
            <a:br>
              <a:rPr lang="de-CH" dirty="0"/>
            </a:b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sz="2200" dirty="0" smtClean="0"/>
              <a:t>01 Programme </a:t>
            </a:r>
            <a:r>
              <a:rPr lang="de-CH" sz="2200" dirty="0" err="1" smtClean="0"/>
              <a:t>Objectives</a:t>
            </a:r>
            <a:r>
              <a:rPr lang="de-CH" sz="2200" dirty="0" smtClean="0"/>
              <a:t> &amp; Status</a:t>
            </a:r>
            <a:r>
              <a:rPr lang="de-CH" sz="2200" dirty="0"/>
              <a:t/>
            </a:r>
            <a:br>
              <a:rPr lang="de-CH" sz="2200" dirty="0"/>
            </a:br>
            <a:r>
              <a:rPr lang="de-CH" sz="2200" dirty="0" smtClean="0"/>
              <a:t/>
            </a:r>
            <a:br>
              <a:rPr lang="de-CH" sz="2200" dirty="0" smtClean="0"/>
            </a:br>
            <a:r>
              <a:rPr lang="de-CH" sz="2200" dirty="0" smtClean="0"/>
              <a:t/>
            </a:r>
            <a:br>
              <a:rPr lang="de-CH" sz="2200" dirty="0" smtClean="0"/>
            </a:br>
            <a:r>
              <a:rPr lang="de-CH" sz="2200" dirty="0" smtClean="0"/>
              <a:t>02 </a:t>
            </a:r>
            <a:r>
              <a:rPr lang="de-CH" sz="2200" dirty="0" err="1" smtClean="0"/>
              <a:t>Today’s</a:t>
            </a:r>
            <a:r>
              <a:rPr lang="de-CH" sz="2200" dirty="0" smtClean="0"/>
              <a:t> Services Portfolio</a:t>
            </a:r>
            <a:br>
              <a:rPr lang="de-CH" sz="2200" dirty="0" smtClean="0"/>
            </a:br>
            <a:r>
              <a:rPr lang="de-CH" sz="2200" dirty="0"/>
              <a:t/>
            </a:r>
            <a:br>
              <a:rPr lang="de-CH" sz="2200" dirty="0"/>
            </a:br>
            <a:r>
              <a:rPr lang="de-CH" sz="2200" dirty="0" smtClean="0"/>
              <a:t/>
            </a:r>
            <a:br>
              <a:rPr lang="de-CH" sz="2200" dirty="0" smtClean="0"/>
            </a:br>
            <a:r>
              <a:rPr lang="de-CH" sz="2200" dirty="0" smtClean="0"/>
              <a:t>03 </a:t>
            </a:r>
            <a:r>
              <a:rPr lang="de-CH" sz="2200" dirty="0" err="1" smtClean="0"/>
              <a:t>Lessons</a:t>
            </a:r>
            <a:r>
              <a:rPr lang="de-CH" sz="2200" dirty="0" smtClean="0"/>
              <a:t> </a:t>
            </a:r>
            <a:r>
              <a:rPr lang="de-CH" sz="2200" dirty="0" err="1" smtClean="0"/>
              <a:t>learnt</a:t>
            </a:r>
            <a:r>
              <a:rPr lang="de-CH" sz="3100" b="0" dirty="0" smtClean="0"/>
              <a:t/>
            </a:r>
            <a:br>
              <a:rPr lang="de-CH" sz="3100" b="0" dirty="0" smtClean="0"/>
            </a:br>
            <a:r>
              <a:rPr lang="de-CH" sz="3100" dirty="0" smtClean="0"/>
              <a:t/>
            </a:r>
            <a:br>
              <a:rPr lang="de-CH" sz="3100" dirty="0" smtClean="0"/>
            </a:br>
            <a:r>
              <a:rPr lang="de-CH" dirty="0" smtClean="0">
                <a:solidFill>
                  <a:schemeClr val="bg1"/>
                </a:solidFill>
              </a:rPr>
              <a:t/>
            </a:r>
            <a:br>
              <a:rPr lang="de-CH" dirty="0" smtClean="0">
                <a:solidFill>
                  <a:schemeClr val="bg1"/>
                </a:solidFill>
              </a:rPr>
            </a:br>
            <a:r>
              <a:rPr lang="de-CH" dirty="0">
                <a:solidFill>
                  <a:schemeClr val="bg1"/>
                </a:solidFill>
              </a:rPr>
              <a:t/>
            </a:r>
            <a:br>
              <a:rPr lang="de-CH" dirty="0">
                <a:solidFill>
                  <a:schemeClr val="bg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/>
            </a:r>
            <a:br>
              <a:rPr lang="de-CH" dirty="0" smtClean="0">
                <a:solidFill>
                  <a:schemeClr val="bg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/>
            </a:r>
            <a:br>
              <a:rPr lang="de-CH" dirty="0" smtClean="0">
                <a:solidFill>
                  <a:schemeClr val="bg1"/>
                </a:solidFill>
              </a:rPr>
            </a:br>
            <a:r>
              <a:rPr lang="de-CH" dirty="0">
                <a:solidFill>
                  <a:schemeClr val="bg1"/>
                </a:solidFill>
              </a:rPr>
              <a:t/>
            </a:r>
            <a:br>
              <a:rPr lang="de-CH" dirty="0">
                <a:solidFill>
                  <a:schemeClr val="bg1"/>
                </a:solidFill>
              </a:rPr>
            </a:br>
            <a:r>
              <a:rPr lang="de-CH" dirty="0" smtClean="0">
                <a:solidFill>
                  <a:schemeClr val="bg1"/>
                </a:solidFill>
              </a:rPr>
              <a:t/>
            </a:r>
            <a:br>
              <a:rPr lang="de-CH" dirty="0" smtClean="0">
                <a:solidFill>
                  <a:schemeClr val="bg1"/>
                </a:solidFill>
              </a:rPr>
            </a:br>
            <a:r>
              <a:rPr lang="de-CH" dirty="0">
                <a:solidFill>
                  <a:schemeClr val="bg1"/>
                </a:solidFill>
              </a:rPr>
              <a:t/>
            </a:r>
            <a:br>
              <a:rPr lang="de-CH" dirty="0">
                <a:solidFill>
                  <a:schemeClr val="bg1"/>
                </a:solidFill>
              </a:rPr>
            </a:br>
            <a:r>
              <a:rPr lang="de-CH" b="0" dirty="0" smtClean="0">
                <a:solidFill>
                  <a:schemeClr val="bg1"/>
                </a:solidFill>
              </a:rPr>
              <a:t>	</a:t>
            </a:r>
            <a:endParaRPr lang="de-CH" b="0" dirty="0">
              <a:solidFill>
                <a:schemeClr val="bg1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dirty="0" smtClean="0"/>
              <a:t>Patrick Furrer, 30.11.2021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675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sz="3600" dirty="0" smtClean="0"/>
              <a:t>The Scientific Information Programme(s) 2013-2020(21)</a:t>
            </a:r>
            <a:br>
              <a:rPr lang="fr-CH" sz="3600" dirty="0" smtClean="0"/>
            </a:br>
            <a:r>
              <a:rPr lang="fr-CH" sz="3600" dirty="0" smtClean="0"/>
              <a:t/>
            </a:r>
            <a:br>
              <a:rPr lang="fr-CH" sz="3600" dirty="0" smtClean="0"/>
            </a:br>
            <a:r>
              <a:rPr lang="fr-CH" sz="3600" dirty="0" smtClean="0"/>
              <a:t>Objectives &amp; </a:t>
            </a:r>
            <a:r>
              <a:rPr lang="fr-CH" sz="3600" dirty="0" err="1" smtClean="0"/>
              <a:t>Status</a:t>
            </a:r>
            <a:endParaRPr lang="de-CH" b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8021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800" y="740569"/>
            <a:ext cx="8281988" cy="384175"/>
          </a:xfrm>
        </p:spPr>
        <p:txBody>
          <a:bodyPr/>
          <a:lstStyle/>
          <a:p>
            <a:r>
              <a:rPr lang="fr-CH" sz="2000" dirty="0" smtClean="0"/>
              <a:t>Objectives</a:t>
            </a:r>
            <a:endParaRPr lang="de-CH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noProof="0" smtClean="0"/>
              <a:pPr/>
              <a:t>4</a:t>
            </a:fld>
            <a:endParaRPr lang="de-CH" noProof="0"/>
          </a:p>
        </p:txBody>
      </p:sp>
      <p:sp>
        <p:nvSpPr>
          <p:cNvPr id="7" name="Textfeld 9"/>
          <p:cNvSpPr txBox="1"/>
          <p:nvPr/>
        </p:nvSpPr>
        <p:spPr>
          <a:xfrm>
            <a:off x="289874" y="1412776"/>
            <a:ext cx="8510311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Create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network of services linking libraries, the IT community and scientific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computing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Create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coordination structure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(COSI) for facilitating the transition to sustainable services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Finances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4" defTabSz="746125">
              <a:lnSpc>
                <a:spcPct val="150000"/>
              </a:lnSpc>
            </a:pPr>
            <a:r>
              <a:rPr lang="fr-CH" sz="2000" dirty="0"/>
              <a:t>Project </a:t>
            </a:r>
            <a:r>
              <a:rPr lang="fr-CH" sz="2000" dirty="0" err="1" smtClean="0"/>
              <a:t>Funding</a:t>
            </a:r>
            <a:r>
              <a:rPr lang="fr-CH" sz="2000" dirty="0"/>
              <a:t>	</a:t>
            </a:r>
            <a:r>
              <a:rPr lang="fr-CH" sz="2000" dirty="0" smtClean="0"/>
              <a:t>		62 </a:t>
            </a:r>
            <a:r>
              <a:rPr lang="fr-CH" sz="2000" dirty="0" err="1" smtClean="0"/>
              <a:t>mCHF</a:t>
            </a:r>
            <a:r>
              <a:rPr lang="fr-CH" sz="2000" dirty="0" smtClean="0"/>
              <a:t> (+62 </a:t>
            </a:r>
            <a:r>
              <a:rPr lang="fr-CH" sz="2000" dirty="0" err="1" smtClean="0"/>
              <a:t>mCHF</a:t>
            </a:r>
            <a:r>
              <a:rPr lang="fr-CH" sz="2000" dirty="0" smtClean="0"/>
              <a:t> match</a:t>
            </a:r>
            <a:r>
              <a:rPr lang="fr-CH" sz="2000" dirty="0" smtClean="0"/>
              <a:t>)</a:t>
            </a:r>
            <a:endParaRPr lang="fr-CH" sz="2000" dirty="0"/>
          </a:p>
          <a:p>
            <a:pPr lvl="4" defTabSz="746125">
              <a:lnSpc>
                <a:spcPct val="150000"/>
              </a:lnSpc>
            </a:pPr>
            <a:r>
              <a:rPr lang="fr-CH" sz="2000" dirty="0"/>
              <a:t>Coordination </a:t>
            </a:r>
            <a:r>
              <a:rPr lang="fr-CH" sz="2000" dirty="0" err="1" smtClean="0"/>
              <a:t>Costs</a:t>
            </a:r>
            <a:r>
              <a:rPr lang="fr-CH" sz="2000" dirty="0" smtClean="0"/>
              <a:t> </a:t>
            </a:r>
            <a:r>
              <a:rPr lang="fr-CH" sz="2000" dirty="0"/>
              <a:t>	</a:t>
            </a:r>
            <a:r>
              <a:rPr lang="fr-CH" sz="2000" dirty="0" smtClean="0"/>
              <a:t>	  8 </a:t>
            </a:r>
            <a:r>
              <a:rPr lang="fr-CH" sz="2000" dirty="0" err="1"/>
              <a:t>mCHF</a:t>
            </a:r>
            <a:endParaRPr lang="fr-CH" sz="2000" dirty="0"/>
          </a:p>
          <a:p>
            <a:pPr lvl="4" defTabSz="746125">
              <a:lnSpc>
                <a:spcPct val="150000"/>
              </a:lnSpc>
            </a:pPr>
            <a:r>
              <a:rPr lang="fr-CH" sz="2000" dirty="0" err="1"/>
              <a:t>Special</a:t>
            </a:r>
            <a:r>
              <a:rPr lang="fr-CH" sz="2000" dirty="0"/>
              <a:t> </a:t>
            </a:r>
            <a:r>
              <a:rPr lang="fr-CH" sz="2000" dirty="0" smtClean="0"/>
              <a:t>Mandates </a:t>
            </a:r>
            <a:r>
              <a:rPr lang="fr-CH" sz="2000" dirty="0"/>
              <a:t>	</a:t>
            </a:r>
            <a:r>
              <a:rPr lang="fr-CH" sz="2000" dirty="0" smtClean="0"/>
              <a:t>	  	4 </a:t>
            </a:r>
            <a:r>
              <a:rPr lang="fr-CH" sz="2000" dirty="0" err="1"/>
              <a:t>mCHF</a:t>
            </a:r>
            <a:endParaRPr lang="fr-CH" sz="2000" dirty="0"/>
          </a:p>
          <a:p>
            <a:pPr lvl="4" defTabSz="746125">
              <a:lnSpc>
                <a:spcPct val="150000"/>
              </a:lnSpc>
            </a:pPr>
            <a:r>
              <a:rPr lang="fr-CH" sz="2000" dirty="0" err="1"/>
              <a:t>Reimbursement</a:t>
            </a:r>
            <a:r>
              <a:rPr lang="fr-CH" sz="2000" dirty="0"/>
              <a:t> </a:t>
            </a:r>
            <a:r>
              <a:rPr lang="fr-CH" sz="2000" dirty="0" smtClean="0"/>
              <a:t>SERI </a:t>
            </a:r>
            <a:r>
              <a:rPr lang="fr-CH" sz="2000" dirty="0"/>
              <a:t>	</a:t>
            </a:r>
            <a:r>
              <a:rPr lang="fr-CH" sz="2000" dirty="0" smtClean="0"/>
              <a:t>	  1 </a:t>
            </a:r>
            <a:r>
              <a:rPr lang="fr-CH" sz="2000" dirty="0" err="1" smtClean="0"/>
              <a:t>mCHF</a:t>
            </a:r>
            <a:endParaRPr lang="fr-CH" sz="2000" dirty="0" smtClean="0"/>
          </a:p>
          <a:p>
            <a:pPr lvl="4" defTabSz="746125">
              <a:lnSpc>
                <a:spcPct val="150000"/>
              </a:lnSpc>
            </a:pPr>
            <a:r>
              <a:rPr lang="fr-CH" sz="2000" dirty="0" smtClean="0"/>
              <a:t>Total				75 </a:t>
            </a:r>
            <a:r>
              <a:rPr lang="fr-CH" sz="2000" dirty="0" err="1" smtClean="0"/>
              <a:t>mCHF</a:t>
            </a:r>
            <a:endParaRPr lang="fr-CH" sz="2000" dirty="0"/>
          </a:p>
          <a:p>
            <a:pPr algn="just">
              <a:spcBef>
                <a:spcPts val="300"/>
              </a:spcBef>
              <a:spcAft>
                <a:spcPts val="30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dirty="0" smtClean="0"/>
              <a:t>Patrick Furrer, 30.11.2021</a:t>
            </a:r>
            <a:endParaRPr lang="de-CH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2195736" y="5805264"/>
            <a:ext cx="43924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16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3707904" y="1037585"/>
            <a:ext cx="4978120" cy="5367938"/>
            <a:chOff x="3061" y="699"/>
            <a:chExt cx="2411" cy="3185"/>
          </a:xfrm>
        </p:grpSpPr>
        <p:sp>
          <p:nvSpPr>
            <p:cNvPr id="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3061" y="699"/>
              <a:ext cx="2411" cy="3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CH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46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699"/>
              <a:ext cx="2414" cy="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1800" y="692696"/>
            <a:ext cx="8281988" cy="384175"/>
          </a:xfrm>
        </p:spPr>
        <p:txBody>
          <a:bodyPr/>
          <a:lstStyle/>
          <a:p>
            <a:r>
              <a:rPr lang="fr-CH" dirty="0" smtClean="0"/>
              <a:t>Services Portfolio </a:t>
            </a:r>
            <a:r>
              <a:rPr lang="fr-CH" dirty="0" err="1" smtClean="0"/>
              <a:t>Development</a:t>
            </a:r>
            <a:r>
              <a:rPr lang="fr-CH" dirty="0" smtClean="0"/>
              <a:t> 2013-2021</a:t>
            </a:r>
            <a:endParaRPr lang="de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852936"/>
            <a:ext cx="3663908" cy="2745288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fr-CH" sz="1400" b="1" dirty="0" smtClean="0"/>
              <a:t>Total Nb of </a:t>
            </a:r>
            <a:r>
              <a:rPr lang="fr-CH" sz="1400" b="1" dirty="0" err="1" smtClean="0"/>
              <a:t>Projects</a:t>
            </a:r>
            <a:r>
              <a:rPr lang="fr-CH" sz="1400" b="1" dirty="0" smtClean="0"/>
              <a:t>: 43</a:t>
            </a:r>
          </a:p>
          <a:p>
            <a:pPr>
              <a:lnSpc>
                <a:spcPct val="250000"/>
              </a:lnSpc>
            </a:pPr>
            <a:r>
              <a:rPr lang="fr-CH" sz="1400" b="1" dirty="0" err="1" smtClean="0"/>
              <a:t>Resulting</a:t>
            </a:r>
            <a:r>
              <a:rPr lang="fr-CH" sz="1400" b="1" dirty="0" smtClean="0"/>
              <a:t> </a:t>
            </a:r>
            <a:r>
              <a:rPr lang="fr-CH" sz="1400" b="1" dirty="0"/>
              <a:t>services: </a:t>
            </a:r>
            <a:r>
              <a:rPr lang="fr-CH" sz="1400" b="1" dirty="0" smtClean="0"/>
              <a:t>30</a:t>
            </a:r>
            <a:endParaRPr lang="fr-CH" sz="1400" dirty="0" smtClean="0"/>
          </a:p>
          <a:p>
            <a:pPr>
              <a:lnSpc>
                <a:spcPct val="250000"/>
              </a:lnSpc>
            </a:pPr>
            <a:endParaRPr lang="fr-CH" sz="1400" dirty="0" smtClean="0"/>
          </a:p>
          <a:p>
            <a:pPr>
              <a:lnSpc>
                <a:spcPct val="250000"/>
              </a:lnSpc>
            </a:pPr>
            <a:endParaRPr lang="fr-CH" sz="1400" b="1" dirty="0"/>
          </a:p>
          <a:p>
            <a:pPr>
              <a:lnSpc>
                <a:spcPct val="250000"/>
              </a:lnSpc>
            </a:pPr>
            <a:endParaRPr lang="fr-CH" sz="1400" b="1" dirty="0"/>
          </a:p>
          <a:p>
            <a:pPr>
              <a:lnSpc>
                <a:spcPct val="250000"/>
              </a:lnSpc>
            </a:pPr>
            <a:r>
              <a:rPr lang="fr-CH" sz="1800" b="1" dirty="0" smtClean="0"/>
              <a:t> </a:t>
            </a:r>
            <a:endParaRPr lang="de-CH" sz="1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noProof="0" smtClean="0"/>
              <a:pPr/>
              <a:t>5</a:t>
            </a:fld>
            <a:endParaRPr lang="de-CH" noProof="0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dirty="0" smtClean="0"/>
              <a:t>Patrick Furrer, 30.11.2021</a:t>
            </a:r>
            <a:endParaRPr lang="de-CH" dirty="0"/>
          </a:p>
        </p:txBody>
      </p:sp>
      <p:sp>
        <p:nvSpPr>
          <p:cNvPr id="6" name="Accolade ouvrante 5"/>
          <p:cNvSpPr/>
          <p:nvPr/>
        </p:nvSpPr>
        <p:spPr>
          <a:xfrm>
            <a:off x="2699792" y="1076871"/>
            <a:ext cx="1008112" cy="5328652"/>
          </a:xfrm>
          <a:prstGeom prst="leftBrace">
            <a:avLst>
              <a:gd name="adj1" fmla="val 6880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164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604" y="5085184"/>
            <a:ext cx="1032388" cy="464101"/>
          </a:xfrm>
          <a:prstGeom prst="rect">
            <a:avLst/>
          </a:prstGeom>
        </p:spPr>
      </p:pic>
      <p:sp>
        <p:nvSpPr>
          <p:cNvPr id="16" name="Titel 15"/>
          <p:cNvSpPr>
            <a:spLocks noGrp="1"/>
          </p:cNvSpPr>
          <p:nvPr>
            <p:ph type="title"/>
          </p:nvPr>
        </p:nvSpPr>
        <p:spPr>
          <a:xfrm>
            <a:off x="413665" y="692696"/>
            <a:ext cx="8281988" cy="384175"/>
          </a:xfrm>
        </p:spPr>
        <p:txBody>
          <a:bodyPr/>
          <a:lstStyle/>
          <a:p>
            <a:r>
              <a:rPr lang="de-CH" dirty="0" smtClean="0"/>
              <a:t>P5 - A </a:t>
            </a:r>
            <a:r>
              <a:rPr lang="de-CH" dirty="0" err="1" smtClean="0"/>
              <a:t>multifaceted</a:t>
            </a:r>
            <a:r>
              <a:rPr lang="de-CH" dirty="0" smtClean="0"/>
              <a:t> </a:t>
            </a:r>
            <a:r>
              <a:rPr lang="de-CH" dirty="0" err="1" smtClean="0"/>
              <a:t>ecosystem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3FD5-3473-48A6-ACC3-911A05F5A112}" type="slidenum">
              <a:rPr lang="de-CH" smtClean="0"/>
              <a:pPr/>
              <a:t>6</a:t>
            </a:fld>
            <a:endParaRPr lang="de-CH" dirty="0"/>
          </a:p>
        </p:txBody>
      </p: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21030BE0-1E96-814C-B0FC-556A25E7652E}"/>
              </a:ext>
            </a:extLst>
          </p:cNvPr>
          <p:cNvCxnSpPr>
            <a:cxnSpLocks/>
          </p:cNvCxnSpPr>
          <p:nvPr/>
        </p:nvCxnSpPr>
        <p:spPr>
          <a:xfrm flipV="1">
            <a:off x="4529550" y="2245708"/>
            <a:ext cx="0" cy="6080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617BBE4E-7CE2-724E-B5EB-638C575C7EAB}"/>
              </a:ext>
            </a:extLst>
          </p:cNvPr>
          <p:cNvCxnSpPr>
            <a:cxnSpLocks/>
          </p:cNvCxnSpPr>
          <p:nvPr/>
        </p:nvCxnSpPr>
        <p:spPr>
          <a:xfrm rot="21420000" flipV="1">
            <a:off x="4903950" y="2461708"/>
            <a:ext cx="39600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>
            <a:extLst>
              <a:ext uri="{FF2B5EF4-FFF2-40B4-BE49-F238E27FC236}">
                <a16:creationId xmlns:a16="http://schemas.microsoft.com/office/drawing/2014/main" id="{4ECD93CF-A9CA-1543-A49E-189B1EC7A503}"/>
              </a:ext>
            </a:extLst>
          </p:cNvPr>
          <p:cNvCxnSpPr>
            <a:cxnSpLocks/>
          </p:cNvCxnSpPr>
          <p:nvPr/>
        </p:nvCxnSpPr>
        <p:spPr>
          <a:xfrm rot="1740000" flipV="1">
            <a:off x="5285550" y="2911708"/>
            <a:ext cx="39600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E6BCE675-D3A4-874D-B4EE-EE8C279C7262}"/>
              </a:ext>
            </a:extLst>
          </p:cNvPr>
          <p:cNvCxnSpPr>
            <a:cxnSpLocks/>
          </p:cNvCxnSpPr>
          <p:nvPr/>
        </p:nvCxnSpPr>
        <p:spPr>
          <a:xfrm rot="3720000" flipV="1">
            <a:off x="5357550" y="3491825"/>
            <a:ext cx="39600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87547730-8B6A-9D40-9243-6EA1D0A73F91}"/>
              </a:ext>
            </a:extLst>
          </p:cNvPr>
          <p:cNvCxnSpPr>
            <a:cxnSpLocks/>
          </p:cNvCxnSpPr>
          <p:nvPr/>
        </p:nvCxnSpPr>
        <p:spPr>
          <a:xfrm rot="5640000" flipV="1">
            <a:off x="5145150" y="4045708"/>
            <a:ext cx="39600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>
            <a:extLst>
              <a:ext uri="{FF2B5EF4-FFF2-40B4-BE49-F238E27FC236}">
                <a16:creationId xmlns:a16="http://schemas.microsoft.com/office/drawing/2014/main" id="{D7C01C43-263B-A74F-89C8-02E684197A92}"/>
              </a:ext>
            </a:extLst>
          </p:cNvPr>
          <p:cNvCxnSpPr>
            <a:cxnSpLocks/>
          </p:cNvCxnSpPr>
          <p:nvPr/>
        </p:nvCxnSpPr>
        <p:spPr>
          <a:xfrm rot="7620000" flipV="1">
            <a:off x="4633950" y="4351555"/>
            <a:ext cx="39600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>
            <a:extLst>
              <a:ext uri="{FF2B5EF4-FFF2-40B4-BE49-F238E27FC236}">
                <a16:creationId xmlns:a16="http://schemas.microsoft.com/office/drawing/2014/main" id="{7DBD23AB-186E-E24D-8589-15E5E2E89985}"/>
              </a:ext>
            </a:extLst>
          </p:cNvPr>
          <p:cNvCxnSpPr>
            <a:cxnSpLocks/>
          </p:cNvCxnSpPr>
          <p:nvPr/>
        </p:nvCxnSpPr>
        <p:spPr>
          <a:xfrm flipH="1">
            <a:off x="4179861" y="4360729"/>
            <a:ext cx="137403" cy="5047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>
            <a:extLst>
              <a:ext uri="{FF2B5EF4-FFF2-40B4-BE49-F238E27FC236}">
                <a16:creationId xmlns:a16="http://schemas.microsoft.com/office/drawing/2014/main" id="{C17846EB-E671-3849-8149-8C0EAA883507}"/>
              </a:ext>
            </a:extLst>
          </p:cNvPr>
          <p:cNvCxnSpPr>
            <a:cxnSpLocks/>
          </p:cNvCxnSpPr>
          <p:nvPr/>
        </p:nvCxnSpPr>
        <p:spPr>
          <a:xfrm rot="11580000" flipV="1">
            <a:off x="3521550" y="4049308"/>
            <a:ext cx="39600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>
            <a:extLst>
              <a:ext uri="{FF2B5EF4-FFF2-40B4-BE49-F238E27FC236}">
                <a16:creationId xmlns:a16="http://schemas.microsoft.com/office/drawing/2014/main" id="{4D20CB98-5123-FC4F-BF79-B01168C0046E}"/>
              </a:ext>
            </a:extLst>
          </p:cNvPr>
          <p:cNvCxnSpPr>
            <a:cxnSpLocks/>
          </p:cNvCxnSpPr>
          <p:nvPr/>
        </p:nvCxnSpPr>
        <p:spPr>
          <a:xfrm rot="13500000" flipV="1">
            <a:off x="3260096" y="3498508"/>
            <a:ext cx="39600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>
            <a:extLst>
              <a:ext uri="{FF2B5EF4-FFF2-40B4-BE49-F238E27FC236}">
                <a16:creationId xmlns:a16="http://schemas.microsoft.com/office/drawing/2014/main" id="{4CAF2DC7-EE3E-D542-AB90-7615CE75C01A}"/>
              </a:ext>
            </a:extLst>
          </p:cNvPr>
          <p:cNvCxnSpPr>
            <a:cxnSpLocks/>
          </p:cNvCxnSpPr>
          <p:nvPr/>
        </p:nvCxnSpPr>
        <p:spPr>
          <a:xfrm rot="15480000" flipV="1">
            <a:off x="3355145" y="2900908"/>
            <a:ext cx="39600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>
            <a:extLst>
              <a:ext uri="{FF2B5EF4-FFF2-40B4-BE49-F238E27FC236}">
                <a16:creationId xmlns:a16="http://schemas.microsoft.com/office/drawing/2014/main" id="{2F03B68B-6C66-5D42-BB9F-A31B5A635F05}"/>
              </a:ext>
            </a:extLst>
          </p:cNvPr>
          <p:cNvCxnSpPr>
            <a:cxnSpLocks/>
          </p:cNvCxnSpPr>
          <p:nvPr/>
        </p:nvCxnSpPr>
        <p:spPr>
          <a:xfrm rot="17460000" flipV="1">
            <a:off x="3762750" y="2454393"/>
            <a:ext cx="396000" cy="5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74FFF51E-6564-AD4E-BAAC-429709F6F8AD}"/>
              </a:ext>
            </a:extLst>
          </p:cNvPr>
          <p:cNvSpPr/>
          <p:nvPr/>
        </p:nvSpPr>
        <p:spPr>
          <a:xfrm>
            <a:off x="4061498" y="1340768"/>
            <a:ext cx="949860" cy="949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6EB62C0-82F7-0E49-9317-582040AA8BAF}"/>
              </a:ext>
            </a:extLst>
          </p:cNvPr>
          <p:cNvSpPr/>
          <p:nvPr/>
        </p:nvSpPr>
        <p:spPr>
          <a:xfrm>
            <a:off x="5041130" y="1617669"/>
            <a:ext cx="949860" cy="949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B037A9A-D0EF-2F4B-BCF4-CE43F9B544C5}"/>
              </a:ext>
            </a:extLst>
          </p:cNvPr>
          <p:cNvSpPr/>
          <p:nvPr/>
        </p:nvSpPr>
        <p:spPr>
          <a:xfrm>
            <a:off x="5707983" y="2397606"/>
            <a:ext cx="949860" cy="949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BCE4417C-EE89-CD4B-894F-AB9F8027AC58}"/>
              </a:ext>
            </a:extLst>
          </p:cNvPr>
          <p:cNvSpPr/>
          <p:nvPr/>
        </p:nvSpPr>
        <p:spPr>
          <a:xfrm>
            <a:off x="5849976" y="3403196"/>
            <a:ext cx="949860" cy="949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B1340D7-2A83-5C42-BEB5-9BC207185843}"/>
              </a:ext>
            </a:extLst>
          </p:cNvPr>
          <p:cNvSpPr/>
          <p:nvPr/>
        </p:nvSpPr>
        <p:spPr>
          <a:xfrm>
            <a:off x="5425637" y="4315708"/>
            <a:ext cx="949860" cy="94986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91EEE1A-9098-6741-B307-A095C1A70BA9}"/>
              </a:ext>
            </a:extLst>
          </p:cNvPr>
          <p:cNvSpPr/>
          <p:nvPr/>
        </p:nvSpPr>
        <p:spPr>
          <a:xfrm>
            <a:off x="4575185" y="4865496"/>
            <a:ext cx="949860" cy="94986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D42882D-C631-D942-946F-7B4B48A99310}"/>
              </a:ext>
            </a:extLst>
          </p:cNvPr>
          <p:cNvSpPr/>
          <p:nvPr/>
        </p:nvSpPr>
        <p:spPr>
          <a:xfrm>
            <a:off x="3548488" y="4869570"/>
            <a:ext cx="949860" cy="94986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8D07B17-706F-A842-9488-40403FC84F93}"/>
              </a:ext>
            </a:extLst>
          </p:cNvPr>
          <p:cNvSpPr/>
          <p:nvPr/>
        </p:nvSpPr>
        <p:spPr>
          <a:xfrm>
            <a:off x="2695723" y="4316430"/>
            <a:ext cx="949860" cy="94986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5BE2911-E4F2-A849-8B56-82DF85E6FB07}"/>
              </a:ext>
            </a:extLst>
          </p:cNvPr>
          <p:cNvSpPr/>
          <p:nvPr/>
        </p:nvSpPr>
        <p:spPr>
          <a:xfrm>
            <a:off x="2267744" y="3403894"/>
            <a:ext cx="949860" cy="949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6051C996-D710-1B47-80DE-7CCB47D42B59}"/>
              </a:ext>
            </a:extLst>
          </p:cNvPr>
          <p:cNvSpPr/>
          <p:nvPr/>
        </p:nvSpPr>
        <p:spPr>
          <a:xfrm>
            <a:off x="2421209" y="2392795"/>
            <a:ext cx="949860" cy="949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916261F1-3F90-0D4C-9BAA-9A12E9973356}"/>
              </a:ext>
            </a:extLst>
          </p:cNvPr>
          <p:cNvSpPr/>
          <p:nvPr/>
        </p:nvSpPr>
        <p:spPr>
          <a:xfrm>
            <a:off x="3078961" y="1628512"/>
            <a:ext cx="949860" cy="9498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A49C3A3-B286-614D-B737-BCE520AB1754}"/>
              </a:ext>
            </a:extLst>
          </p:cNvPr>
          <p:cNvSpPr/>
          <p:nvPr/>
        </p:nvSpPr>
        <p:spPr>
          <a:xfrm>
            <a:off x="3730183" y="2826623"/>
            <a:ext cx="1620360" cy="1620360"/>
          </a:xfrm>
          <a:prstGeom prst="ellipse">
            <a:avLst/>
          </a:prstGeom>
          <a:solidFill>
            <a:srgbClr val="DA06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52DBD908-3872-B04B-9B26-5901867B0A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583" y="1934609"/>
            <a:ext cx="835111" cy="336805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ECF6E10-E15C-EA43-91C6-38F705B55B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748" y="5241600"/>
            <a:ext cx="750189" cy="205359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074223E0-E65E-244A-891C-96B4C9B7F7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61" y="1760105"/>
            <a:ext cx="731520" cy="137160"/>
          </a:xfrm>
          <a:prstGeom prst="rect">
            <a:avLst/>
          </a:prstGeom>
        </p:spPr>
      </p:pic>
      <p:pic>
        <p:nvPicPr>
          <p:cNvPr id="45" name="Grafik 44">
            <a:extLst>
              <a:ext uri="{FF2B5EF4-FFF2-40B4-BE49-F238E27FC236}">
                <a16:creationId xmlns:a16="http://schemas.microsoft.com/office/drawing/2014/main" id="{9030CD2B-AF4A-4846-9429-2B9A00A251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709" y="2678237"/>
            <a:ext cx="702945" cy="38100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F40A298A-2FE1-0D42-8EBA-8409E5E2C7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155" y="4750269"/>
            <a:ext cx="733552" cy="139954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6DE438EE-F91B-8D45-8B20-22DBD08AF74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917" y="3741595"/>
            <a:ext cx="692912" cy="284988"/>
          </a:xfrm>
          <a:prstGeom prst="rect">
            <a:avLst/>
          </a:prstGeo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3C72EE16-646F-1B4E-B5DC-2B9CEDD174E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816" y="3789909"/>
            <a:ext cx="732143" cy="200272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2059874C-1759-BB49-A228-F0D76F7AAF8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40" y="2731708"/>
            <a:ext cx="768096" cy="272034"/>
          </a:xfrm>
          <a:prstGeom prst="rect">
            <a:avLst/>
          </a:prstGeom>
        </p:spPr>
      </p:pic>
      <p:pic>
        <p:nvPicPr>
          <p:cNvPr id="47" name="Grafik 46">
            <a:extLst>
              <a:ext uri="{FF2B5EF4-FFF2-40B4-BE49-F238E27FC236}">
                <a16:creationId xmlns:a16="http://schemas.microsoft.com/office/drawing/2014/main" id="{DFA01C75-0827-C448-A22E-D52A50ECB1F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433" y="4598100"/>
            <a:ext cx="853940" cy="38652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8BA8B1EA-C6DC-3346-B6E1-0BECAB16A467}"/>
              </a:ext>
            </a:extLst>
          </p:cNvPr>
          <p:cNvSpPr txBox="1"/>
          <p:nvPr/>
        </p:nvSpPr>
        <p:spPr>
          <a:xfrm>
            <a:off x="3185700" y="1916832"/>
            <a:ext cx="777457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Consortium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8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Swiss Academic </a:t>
            </a:r>
          </a:p>
          <a:p>
            <a:pPr algn="ctr"/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Libraries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2B2CDDA-4967-F340-9961-EC5FDCDA0B7B}"/>
              </a:ext>
            </a:extLst>
          </p:cNvPr>
          <p:cNvSpPr txBox="1"/>
          <p:nvPr/>
        </p:nvSpPr>
        <p:spPr>
          <a:xfrm>
            <a:off x="3717750" y="3212976"/>
            <a:ext cx="162359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P-5 </a:t>
            </a:r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DE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de-D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val 10">
            <a:extLst>
              <a:ext uri="{FF2B5EF4-FFF2-40B4-BE49-F238E27FC236}">
                <a16:creationId xmlns:a16="http://schemas.microsoft.com/office/drawing/2014/main" id="{74FFF51E-6564-AD4E-BAAC-429709F6F8AD}"/>
              </a:ext>
            </a:extLst>
          </p:cNvPr>
          <p:cNvSpPr/>
          <p:nvPr/>
        </p:nvSpPr>
        <p:spPr>
          <a:xfrm>
            <a:off x="812640" y="1475562"/>
            <a:ext cx="1781676" cy="36906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Oval 10">
            <a:extLst>
              <a:ext uri="{FF2B5EF4-FFF2-40B4-BE49-F238E27FC236}">
                <a16:creationId xmlns:a16="http://schemas.microsoft.com/office/drawing/2014/main" id="{74FFF51E-6564-AD4E-BAAC-429709F6F8AD}"/>
              </a:ext>
            </a:extLst>
          </p:cNvPr>
          <p:cNvSpPr/>
          <p:nvPr/>
        </p:nvSpPr>
        <p:spPr>
          <a:xfrm>
            <a:off x="6386200" y="4954910"/>
            <a:ext cx="2699793" cy="771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Education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val 10">
            <a:extLst>
              <a:ext uri="{FF2B5EF4-FFF2-40B4-BE49-F238E27FC236}">
                <a16:creationId xmlns:a16="http://schemas.microsoft.com/office/drawing/2014/main" id="{74FFF51E-6564-AD4E-BAAC-429709F6F8AD}"/>
              </a:ext>
            </a:extLst>
          </p:cNvPr>
          <p:cNvSpPr/>
          <p:nvPr/>
        </p:nvSpPr>
        <p:spPr>
          <a:xfrm>
            <a:off x="227775" y="4984620"/>
            <a:ext cx="2458479" cy="5265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 Institutes </a:t>
            </a:r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Technology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val 10">
            <a:extLst>
              <a:ext uri="{FF2B5EF4-FFF2-40B4-BE49-F238E27FC236}">
                <a16:creationId xmlns:a16="http://schemas.microsoft.com/office/drawing/2014/main" id="{74FFF51E-6564-AD4E-BAAC-429709F6F8AD}"/>
              </a:ext>
            </a:extLst>
          </p:cNvPr>
          <p:cNvSpPr/>
          <p:nvPr/>
        </p:nvSpPr>
        <p:spPr>
          <a:xfrm>
            <a:off x="6226794" y="1192233"/>
            <a:ext cx="2857955" cy="771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Applied Sciences </a:t>
            </a:r>
            <a:r>
              <a:rPr lang="de-DE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Arts</a:t>
            </a:r>
            <a:endParaRPr lang="de-DE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cteur droit 6"/>
          <p:cNvCxnSpPr>
            <a:stCxn id="63" idx="5"/>
            <a:endCxn id="2" idx="1"/>
          </p:cNvCxnSpPr>
          <p:nvPr/>
        </p:nvCxnSpPr>
        <p:spPr>
          <a:xfrm>
            <a:off x="2333396" y="1790575"/>
            <a:ext cx="1634083" cy="1273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stCxn id="2" idx="7"/>
            <a:endCxn id="66" idx="3"/>
          </p:cNvCxnSpPr>
          <p:nvPr/>
        </p:nvCxnSpPr>
        <p:spPr>
          <a:xfrm flipV="1">
            <a:off x="5113247" y="1850349"/>
            <a:ext cx="1532085" cy="12135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endCxn id="65" idx="0"/>
          </p:cNvCxnSpPr>
          <p:nvPr/>
        </p:nvCxnSpPr>
        <p:spPr>
          <a:xfrm flipH="1">
            <a:off x="1457015" y="3961141"/>
            <a:ext cx="2330828" cy="10234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endCxn id="64" idx="0"/>
          </p:cNvCxnSpPr>
          <p:nvPr/>
        </p:nvCxnSpPr>
        <p:spPr>
          <a:xfrm>
            <a:off x="5258065" y="3995532"/>
            <a:ext cx="2478032" cy="959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7031653" y="6165304"/>
            <a:ext cx="924723" cy="52861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50" dirty="0" err="1" smtClean="0">
                <a:solidFill>
                  <a:schemeClr val="tx1"/>
                </a:solidFill>
              </a:rPr>
              <a:t>Funded</a:t>
            </a:r>
            <a:r>
              <a:rPr lang="fr-CH" sz="1050" dirty="0" smtClean="0">
                <a:solidFill>
                  <a:schemeClr val="tx1"/>
                </a:solidFill>
              </a:rPr>
              <a:t> organisations</a:t>
            </a:r>
            <a:endParaRPr lang="de-CH" sz="1050" dirty="0">
              <a:solidFill>
                <a:schemeClr val="tx1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6023541" y="6161751"/>
            <a:ext cx="924723" cy="579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50" dirty="0" err="1" smtClean="0">
                <a:solidFill>
                  <a:schemeClr val="tx1"/>
                </a:solidFill>
              </a:rPr>
              <a:t>partner</a:t>
            </a:r>
            <a:r>
              <a:rPr lang="fr-CH" sz="1050" dirty="0" smtClean="0">
                <a:solidFill>
                  <a:schemeClr val="tx1"/>
                </a:solidFill>
              </a:rPr>
              <a:t> organisations</a:t>
            </a:r>
            <a:endParaRPr lang="de-CH" sz="1050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860032" y="6300028"/>
            <a:ext cx="121378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CH" sz="1200" dirty="0" smtClean="0">
                <a:latin typeface="Arial" pitchFamily="34" charset="0"/>
                <a:cs typeface="Arial" pitchFamily="34" charset="0"/>
              </a:rPr>
              <a:t>Background </a:t>
            </a:r>
            <a:r>
              <a:rPr lang="fr-CH" sz="1200" dirty="0" err="1" smtClean="0">
                <a:latin typeface="Arial" pitchFamily="34" charset="0"/>
                <a:cs typeface="Arial" pitchFamily="34" charset="0"/>
              </a:rPr>
              <a:t>Color</a:t>
            </a:r>
            <a:r>
              <a:rPr lang="fr-CH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CH" sz="1200" dirty="0" err="1" smtClean="0">
                <a:latin typeface="Arial" pitchFamily="34" charset="0"/>
                <a:cs typeface="Arial" pitchFamily="34" charset="0"/>
              </a:rPr>
              <a:t>Legend</a:t>
            </a:r>
            <a:r>
              <a:rPr lang="fr-CH" sz="1200" dirty="0" smtClean="0">
                <a:latin typeface="Arial" pitchFamily="34" charset="0"/>
                <a:cs typeface="Arial" pitchFamily="34" charset="0"/>
              </a:rPr>
              <a:t>:</a:t>
            </a:r>
            <a:endParaRPr lang="de-CH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dirty="0" smtClean="0"/>
              <a:t>Patrick Furrer, 30.11.2021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5750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 smtClean="0"/>
              <a:t>Today’s</a:t>
            </a:r>
            <a:r>
              <a:rPr lang="de-CH" dirty="0" smtClean="0"/>
              <a:t> Service Portfolio</a:t>
            </a:r>
            <a:r>
              <a:rPr lang="de-CH" dirty="0"/>
              <a:t/>
            </a:r>
            <a:br>
              <a:rPr lang="de-CH" dirty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b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0562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rafik 57">
            <a:extLst>
              <a:ext uri="{FF2B5EF4-FFF2-40B4-BE49-F238E27FC236}">
                <a16:creationId xmlns:a16="http://schemas.microsoft.com/office/drawing/2014/main" id="{D84AE85E-8D20-4466-B286-E27CA38399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99" t="5609" r="10418" b="4279"/>
          <a:stretch/>
        </p:blipFill>
        <p:spPr>
          <a:xfrm>
            <a:off x="3020057" y="404664"/>
            <a:ext cx="4734969" cy="6001775"/>
          </a:xfrm>
          <a:prstGeom prst="rect">
            <a:avLst/>
          </a:prstGeom>
        </p:spPr>
      </p:pic>
      <p:sp>
        <p:nvSpPr>
          <p:cNvPr id="10" name="Titel 9">
            <a:extLst>
              <a:ext uri="{FF2B5EF4-FFF2-40B4-BE49-F238E27FC236}">
                <a16:creationId xmlns:a16="http://schemas.microsoft.com/office/drawing/2014/main" id="{8B2F110B-6B39-4518-BC46-FE65F7EC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Scientific Information </a:t>
            </a:r>
            <a:br>
              <a:rPr lang="en-US" dirty="0"/>
            </a:br>
            <a:r>
              <a:rPr lang="en-US" dirty="0"/>
              <a:t>to Open Science</a:t>
            </a:r>
            <a:endParaRPr lang="de-CH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9A6CF8-2074-4456-91BC-D03D0E9C4206}"/>
              </a:ext>
            </a:extLst>
          </p:cNvPr>
          <p:cNvSpPr txBox="1"/>
          <p:nvPr/>
        </p:nvSpPr>
        <p:spPr>
          <a:xfrm>
            <a:off x="4470119" y="4930511"/>
            <a:ext cx="151216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buNone/>
            </a:pPr>
            <a:r>
              <a:rPr lang="de-CH" sz="1200" b="1" dirty="0"/>
              <a:t>Basic Infrastructure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5D33D70-2E5B-4B01-BEDA-C942EED41D68}"/>
              </a:ext>
            </a:extLst>
          </p:cNvPr>
          <p:cNvSpPr txBox="1"/>
          <p:nvPr/>
        </p:nvSpPr>
        <p:spPr>
          <a:xfrm>
            <a:off x="2257582" y="5602510"/>
            <a:ext cx="115212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313" indent="-87313" algn="r">
              <a:buFont typeface="Arial" panose="020B0604020202020204" pitchFamily="34" charset="0"/>
              <a:buChar char="•"/>
            </a:pPr>
            <a:r>
              <a:rPr lang="de-CH" sz="900" dirty="0"/>
              <a:t>e-</a:t>
            </a:r>
            <a:r>
              <a:rPr lang="de-CH" sz="900" dirty="0" err="1"/>
              <a:t>manuscripta</a:t>
            </a:r>
            <a:endParaRPr lang="de-CH" sz="9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D7277AE-A28B-47E1-A5FF-3744E006A85E}"/>
              </a:ext>
            </a:extLst>
          </p:cNvPr>
          <p:cNvSpPr txBox="1"/>
          <p:nvPr/>
        </p:nvSpPr>
        <p:spPr>
          <a:xfrm>
            <a:off x="4119582" y="5469602"/>
            <a:ext cx="115212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313" indent="-87313" algn="r">
              <a:buFont typeface="Arial" panose="020B0604020202020204" pitchFamily="34" charset="0"/>
              <a:buChar char="•"/>
            </a:pPr>
            <a:r>
              <a:rPr lang="de-CH" sz="900" dirty="0"/>
              <a:t>SLSP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C7D3387-5C4F-47D8-91AF-8B35C9030A1E}"/>
              </a:ext>
            </a:extLst>
          </p:cNvPr>
          <p:cNvSpPr txBox="1"/>
          <p:nvPr/>
        </p:nvSpPr>
        <p:spPr>
          <a:xfrm>
            <a:off x="6022321" y="5915013"/>
            <a:ext cx="115212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 algn="r">
              <a:buFont typeface="Arial" panose="020B0604020202020204" pitchFamily="34" charset="0"/>
              <a:buChar char="•"/>
            </a:pPr>
            <a:r>
              <a:rPr lang="de-CH" sz="900" dirty="0" err="1"/>
              <a:t>CCDigitalLaw</a:t>
            </a:r>
            <a:endParaRPr lang="de-CH" sz="9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8588F42-9E8E-43DB-86F7-45E303A431AF}"/>
              </a:ext>
            </a:extLst>
          </p:cNvPr>
          <p:cNvSpPr txBox="1"/>
          <p:nvPr/>
        </p:nvSpPr>
        <p:spPr>
          <a:xfrm>
            <a:off x="2887383" y="5659377"/>
            <a:ext cx="115212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 algn="r">
              <a:buFont typeface="Arial" panose="020B0604020202020204" pitchFamily="34" charset="0"/>
              <a:buChar char="•"/>
            </a:pPr>
            <a:r>
              <a:rPr lang="de-CH" sz="900" dirty="0"/>
              <a:t>e-rara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61562EF6-E84A-4D51-A911-EBBBBDC0141A}"/>
              </a:ext>
            </a:extLst>
          </p:cNvPr>
          <p:cNvSpPr txBox="1"/>
          <p:nvPr/>
        </p:nvSpPr>
        <p:spPr>
          <a:xfrm>
            <a:off x="5710774" y="5176973"/>
            <a:ext cx="115212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 algn="r">
              <a:buFont typeface="Arial" panose="020B0604020202020204" pitchFamily="34" charset="0"/>
              <a:buChar char="•"/>
            </a:pPr>
            <a:r>
              <a:rPr lang="de-CH" sz="900" dirty="0"/>
              <a:t>SELVEDAS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C6B9A26-A61B-4DB0-82D8-F34572B27AEA}"/>
              </a:ext>
            </a:extLst>
          </p:cNvPr>
          <p:cNvSpPr txBox="1"/>
          <p:nvPr/>
        </p:nvSpPr>
        <p:spPr>
          <a:xfrm>
            <a:off x="5883423" y="6080037"/>
            <a:ext cx="76118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de-CH" sz="900" dirty="0"/>
              <a:t>e-</a:t>
            </a:r>
            <a:r>
              <a:rPr lang="de-CH" sz="900" dirty="0" err="1"/>
              <a:t>codices</a:t>
            </a:r>
            <a:endParaRPr lang="de-CH" sz="900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EC11B47B-1D5F-411E-9F9E-88B1F14465D5}"/>
              </a:ext>
            </a:extLst>
          </p:cNvPr>
          <p:cNvSpPr txBox="1"/>
          <p:nvPr/>
        </p:nvSpPr>
        <p:spPr>
          <a:xfrm>
            <a:off x="4557327" y="5689534"/>
            <a:ext cx="74572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de-CH" sz="900" dirty="0"/>
              <a:t>INCIPIT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E40D9012-8E53-49E2-868A-ECA2BDB3424A}"/>
              </a:ext>
            </a:extLst>
          </p:cNvPr>
          <p:cNvSpPr txBox="1"/>
          <p:nvPr/>
        </p:nvSpPr>
        <p:spPr>
          <a:xfrm>
            <a:off x="3228545" y="5149787"/>
            <a:ext cx="117648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de-CH" sz="900" dirty="0"/>
              <a:t>EOSC-ELCH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A89C9EBC-3FE8-4324-834E-FF1AF42E1EE7}"/>
              </a:ext>
            </a:extLst>
          </p:cNvPr>
          <p:cNvSpPr txBox="1"/>
          <p:nvPr/>
        </p:nvSpPr>
        <p:spPr>
          <a:xfrm>
            <a:off x="5821440" y="5587234"/>
            <a:ext cx="65614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488" indent="-90488">
              <a:buFont typeface="Arial" panose="020B0604020202020204" pitchFamily="34" charset="0"/>
              <a:buChar char="•"/>
            </a:pPr>
            <a:r>
              <a:rPr lang="de-CH" sz="900" dirty="0" err="1"/>
              <a:t>histHub</a:t>
            </a:r>
            <a:endParaRPr lang="de-CH" sz="900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F6FFFDA-B2AE-4907-94B6-5B562C658979}"/>
              </a:ext>
            </a:extLst>
          </p:cNvPr>
          <p:cNvSpPr txBox="1"/>
          <p:nvPr/>
        </p:nvSpPr>
        <p:spPr>
          <a:xfrm>
            <a:off x="-504824" y="319663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de-CH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3347864" y="908720"/>
            <a:ext cx="3209509" cy="3373719"/>
            <a:chOff x="3347864" y="908720"/>
            <a:chExt cx="3209509" cy="3373719"/>
          </a:xfrm>
        </p:grpSpPr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0A650E43-2B4E-4CEB-BB85-CFCDCA1E693F}"/>
                </a:ext>
              </a:extLst>
            </p:cNvPr>
            <p:cNvSpPr/>
            <p:nvPr/>
          </p:nvSpPr>
          <p:spPr>
            <a:xfrm>
              <a:off x="3878632" y="1235707"/>
              <a:ext cx="540000" cy="54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32525F19-7634-4E1E-A2C4-75CB8C1BE847}"/>
                </a:ext>
              </a:extLst>
            </p:cNvPr>
            <p:cNvSpPr/>
            <p:nvPr/>
          </p:nvSpPr>
          <p:spPr>
            <a:xfrm>
              <a:off x="5374635" y="908720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3F719EF4-CDDF-487E-8167-FE204B81A60F}"/>
                </a:ext>
              </a:extLst>
            </p:cNvPr>
            <p:cNvSpPr/>
            <p:nvPr/>
          </p:nvSpPr>
          <p:spPr>
            <a:xfrm>
              <a:off x="3388664" y="1901893"/>
              <a:ext cx="504000" cy="504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716F33AD-CB93-446C-BEB1-B1EBA3788D25}"/>
                </a:ext>
              </a:extLst>
            </p:cNvPr>
            <p:cNvSpPr/>
            <p:nvPr/>
          </p:nvSpPr>
          <p:spPr>
            <a:xfrm>
              <a:off x="6089373" y="1803929"/>
              <a:ext cx="468000" cy="468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7DA57E15-E21C-4B47-9D47-198D0771F1AB}"/>
                </a:ext>
              </a:extLst>
            </p:cNvPr>
            <p:cNvSpPr/>
            <p:nvPr/>
          </p:nvSpPr>
          <p:spPr>
            <a:xfrm>
              <a:off x="4182135" y="3568165"/>
              <a:ext cx="360000" cy="360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grpSp>
          <p:nvGrpSpPr>
            <p:cNvPr id="59" name="Gruppieren 58">
              <a:extLst>
                <a:ext uri="{FF2B5EF4-FFF2-40B4-BE49-F238E27FC236}">
                  <a16:creationId xmlns:a16="http://schemas.microsoft.com/office/drawing/2014/main" id="{D633EAD8-A0FC-456D-B48C-1CC8DADD5C44}"/>
                </a:ext>
              </a:extLst>
            </p:cNvPr>
            <p:cNvGrpSpPr/>
            <p:nvPr/>
          </p:nvGrpSpPr>
          <p:grpSpPr>
            <a:xfrm>
              <a:off x="4788024" y="1546447"/>
              <a:ext cx="1390011" cy="1260000"/>
              <a:chOff x="5598185" y="1331588"/>
              <a:chExt cx="1390011" cy="1260000"/>
            </a:xfrm>
          </p:grpSpPr>
          <p:sp>
            <p:nvSpPr>
              <p:cNvPr id="40" name="Ellipse 39">
                <a:extLst>
                  <a:ext uri="{FF2B5EF4-FFF2-40B4-BE49-F238E27FC236}">
                    <a16:creationId xmlns:a16="http://schemas.microsoft.com/office/drawing/2014/main" id="{0EC4DE72-9AA9-4AEB-90D9-8DE2063CB4D1}"/>
                  </a:ext>
                </a:extLst>
              </p:cNvPr>
              <p:cNvSpPr/>
              <p:nvPr/>
            </p:nvSpPr>
            <p:spPr>
              <a:xfrm>
                <a:off x="5598185" y="1331588"/>
                <a:ext cx="1260000" cy="1260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16018F7A-5C97-4814-A3A9-9964B9F7E90E}"/>
                  </a:ext>
                </a:extLst>
              </p:cNvPr>
              <p:cNvSpPr txBox="1"/>
              <p:nvPr/>
            </p:nvSpPr>
            <p:spPr>
              <a:xfrm>
                <a:off x="5728196" y="1660410"/>
                <a:ext cx="1260000" cy="9079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CH" sz="1200" b="1" dirty="0">
                    <a:solidFill>
                      <a:schemeClr val="bg1"/>
                    </a:solidFill>
                  </a:rPr>
                  <a:t>Open Education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 err="1"/>
                  <a:t>SwissMOOCService</a:t>
                </a:r>
                <a:endParaRPr lang="de-CH" sz="900" dirty="0"/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/>
                  <a:t>ASPIRE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 err="1"/>
                  <a:t>cognitio</a:t>
                </a:r>
                <a:endParaRPr lang="de-CH" sz="900" dirty="0"/>
              </a:p>
              <a:p>
                <a:endParaRPr lang="de-CH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1" name="Gruppieren 60">
              <a:extLst>
                <a:ext uri="{FF2B5EF4-FFF2-40B4-BE49-F238E27FC236}">
                  <a16:creationId xmlns:a16="http://schemas.microsoft.com/office/drawing/2014/main" id="{3286B73B-7F90-4460-9ADF-8AA0B5F3E30B}"/>
                </a:ext>
              </a:extLst>
            </p:cNvPr>
            <p:cNvGrpSpPr/>
            <p:nvPr/>
          </p:nvGrpSpPr>
          <p:grpSpPr>
            <a:xfrm>
              <a:off x="3347864" y="1934419"/>
              <a:ext cx="2150639" cy="1679957"/>
              <a:chOff x="5724641" y="2987553"/>
              <a:chExt cx="1804515" cy="1422000"/>
            </a:xfrm>
          </p:grpSpPr>
          <p:sp>
            <p:nvSpPr>
              <p:cNvPr id="42" name="Ellipse 41">
                <a:extLst>
                  <a:ext uri="{FF2B5EF4-FFF2-40B4-BE49-F238E27FC236}">
                    <a16:creationId xmlns:a16="http://schemas.microsoft.com/office/drawing/2014/main" id="{2594A8CD-FE78-4B83-9398-FD08AEF11DFF}"/>
                  </a:ext>
                </a:extLst>
              </p:cNvPr>
              <p:cNvSpPr/>
              <p:nvPr/>
            </p:nvSpPr>
            <p:spPr>
              <a:xfrm>
                <a:off x="5724641" y="2987553"/>
                <a:ext cx="1422000" cy="1422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002EE938-037B-4AAB-B340-3257FC8AB5B2}"/>
                  </a:ext>
                </a:extLst>
              </p:cNvPr>
              <p:cNvSpPr txBox="1"/>
              <p:nvPr/>
            </p:nvSpPr>
            <p:spPr>
              <a:xfrm>
                <a:off x="6016988" y="3087960"/>
                <a:ext cx="1512168" cy="12504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de-CH" sz="1200" b="1" dirty="0">
                    <a:solidFill>
                      <a:schemeClr val="bg1"/>
                    </a:solidFill>
                  </a:rPr>
                  <a:t>Open </a:t>
                </a:r>
                <a:br>
                  <a:rPr lang="de-CH" sz="1200" b="1" dirty="0">
                    <a:solidFill>
                      <a:schemeClr val="bg1"/>
                    </a:solidFill>
                  </a:rPr>
                </a:br>
                <a:r>
                  <a:rPr lang="de-CH" sz="1200" b="1" dirty="0">
                    <a:solidFill>
                      <a:schemeClr val="bg1"/>
                    </a:solidFill>
                  </a:rPr>
                  <a:t>Research Data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/>
                  <a:t>Data Analysis Service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 err="1"/>
                  <a:t>openRDM.swiss</a:t>
                </a:r>
                <a:r>
                  <a:rPr lang="de-CH" sz="900" dirty="0"/>
                  <a:t> 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/>
                  <a:t>OLOS 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 err="1"/>
                  <a:t>SWISSUbase</a:t>
                </a:r>
                <a:endParaRPr lang="de-CH" sz="900" dirty="0"/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/>
                  <a:t>Materials Cloud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 err="1"/>
                  <a:t>Develop</a:t>
                </a:r>
                <a:r>
                  <a:rPr lang="de-CH" sz="900" dirty="0"/>
                  <a:t> SUID</a:t>
                </a:r>
              </a:p>
              <a:p>
                <a:endParaRPr lang="de-CH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3" name="Gruppieren 62">
              <a:extLst>
                <a:ext uri="{FF2B5EF4-FFF2-40B4-BE49-F238E27FC236}">
                  <a16:creationId xmlns:a16="http://schemas.microsoft.com/office/drawing/2014/main" id="{9B335EB2-3C4A-45E1-86FE-8596B5F9ECDA}"/>
                </a:ext>
              </a:extLst>
            </p:cNvPr>
            <p:cNvGrpSpPr/>
            <p:nvPr/>
          </p:nvGrpSpPr>
          <p:grpSpPr>
            <a:xfrm>
              <a:off x="4716016" y="2734439"/>
              <a:ext cx="1810885" cy="1548000"/>
              <a:chOff x="4468988" y="2308519"/>
              <a:chExt cx="1810885" cy="1548000"/>
            </a:xfrm>
          </p:grpSpPr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id="{F0CC333D-898A-4395-8448-9B0BF792C247}"/>
                  </a:ext>
                </a:extLst>
              </p:cNvPr>
              <p:cNvSpPr/>
              <p:nvPr/>
            </p:nvSpPr>
            <p:spPr>
              <a:xfrm>
                <a:off x="4468988" y="2308519"/>
                <a:ext cx="1548000" cy="1548000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195C93DB-49B8-491E-8C4C-75CD72A08CF9}"/>
                  </a:ext>
                </a:extLst>
              </p:cNvPr>
              <p:cNvSpPr txBox="1"/>
              <p:nvPr/>
            </p:nvSpPr>
            <p:spPr>
              <a:xfrm>
                <a:off x="4644008" y="2505658"/>
                <a:ext cx="1635865" cy="129266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indent="0">
                  <a:buNone/>
                </a:pPr>
                <a:r>
                  <a:rPr lang="de-CH" sz="1200" b="1" dirty="0">
                    <a:solidFill>
                      <a:schemeClr val="accent1"/>
                    </a:solidFill>
                  </a:rPr>
                  <a:t>     </a:t>
                </a:r>
                <a:r>
                  <a:rPr lang="de-CH" sz="1200" b="1" dirty="0">
                    <a:solidFill>
                      <a:schemeClr val="bg1"/>
                    </a:solidFill>
                  </a:rPr>
                  <a:t>Open Access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/>
                  <a:t>SONAR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/>
                  <a:t>NIE-INE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/>
                  <a:t>HOPE</a:t>
                </a:r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/>
                  <a:t>OA </a:t>
                </a:r>
                <a:r>
                  <a:rPr lang="de-CH" sz="900" dirty="0" err="1"/>
                  <a:t>by</a:t>
                </a:r>
                <a:r>
                  <a:rPr lang="de-CH" sz="900" dirty="0"/>
                  <a:t> </a:t>
                </a:r>
                <a:r>
                  <a:rPr lang="de-CH" sz="900" dirty="0" err="1" smtClean="0"/>
                  <a:t>Consortium</a:t>
                </a:r>
                <a:r>
                  <a:rPr lang="de-CH" sz="900" dirty="0" smtClean="0"/>
                  <a:t> (</a:t>
                </a:r>
                <a:r>
                  <a:rPr lang="de-CH" sz="900" dirty="0" err="1" smtClean="0"/>
                  <a:t>subject</a:t>
                </a:r>
                <a:r>
                  <a:rPr lang="de-CH" sz="900" dirty="0" smtClean="0"/>
                  <a:t> </a:t>
                </a:r>
                <a:r>
                  <a:rPr lang="de-CH" sz="900" dirty="0" err="1" smtClean="0"/>
                  <a:t>specialist</a:t>
                </a:r>
                <a:r>
                  <a:rPr lang="de-CH" sz="900" dirty="0" smtClean="0"/>
                  <a:t>, </a:t>
                </a:r>
                <a:r>
                  <a:rPr lang="de-CH" sz="900" dirty="0" err="1" smtClean="0"/>
                  <a:t>negotiations</a:t>
                </a:r>
                <a:endParaRPr lang="de-CH" sz="900" dirty="0"/>
              </a:p>
              <a:p>
                <a:pPr marL="87313" indent="-87313">
                  <a:buFont typeface="Arial" panose="020B0604020202020204" pitchFamily="34" charset="0"/>
                  <a:buChar char="•"/>
                </a:pPr>
                <a:r>
                  <a:rPr lang="de-CH" sz="900" dirty="0"/>
                  <a:t>Monitoring and </a:t>
                </a:r>
                <a:r>
                  <a:rPr lang="de-CH" sz="900" dirty="0" err="1"/>
                  <a:t>Policies</a:t>
                </a:r>
                <a:endParaRPr lang="de-CH" sz="900" dirty="0"/>
              </a:p>
              <a:p>
                <a:endParaRPr lang="de-CH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789878" y="6511636"/>
            <a:ext cx="4654329" cy="204457"/>
          </a:xfrm>
        </p:spPr>
        <p:txBody>
          <a:bodyPr/>
          <a:lstStyle/>
          <a:p>
            <a:r>
              <a:rPr lang="de-DE" dirty="0" smtClean="0"/>
              <a:t>Patrick Furrer, 30.11.2021</a:t>
            </a:r>
            <a:endParaRPr lang="de-CH" dirty="0"/>
          </a:p>
        </p:txBody>
      </p:sp>
      <p:grpSp>
        <p:nvGrpSpPr>
          <p:cNvPr id="4" name="Groupe 3"/>
          <p:cNvGrpSpPr/>
          <p:nvPr/>
        </p:nvGrpSpPr>
        <p:grpSpPr>
          <a:xfrm>
            <a:off x="3174821" y="6065052"/>
            <a:ext cx="2189267" cy="244268"/>
            <a:chOff x="3311928" y="6172975"/>
            <a:chExt cx="2189267" cy="244268"/>
          </a:xfrm>
        </p:grpSpPr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CE717893-CDD9-433D-A880-232AC9F4E15E}"/>
                </a:ext>
              </a:extLst>
            </p:cNvPr>
            <p:cNvSpPr txBox="1"/>
            <p:nvPr/>
          </p:nvSpPr>
          <p:spPr>
            <a:xfrm>
              <a:off x="4029652" y="6186411"/>
              <a:ext cx="1471543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90488" indent="-90488" algn="r">
                <a:buFont typeface="Arial" panose="020B0604020202020204" pitchFamily="34" charset="0"/>
                <a:buChar char="•"/>
              </a:pPr>
              <a:r>
                <a:rPr lang="de-CH" sz="900" dirty="0" err="1"/>
                <a:t>SWITCHengines</a:t>
              </a:r>
              <a:r>
                <a:rPr lang="de-CH" sz="900" dirty="0"/>
                <a:t> </a:t>
              </a:r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D3679950-D994-4A29-9151-550E93CA1916}"/>
                </a:ext>
              </a:extLst>
            </p:cNvPr>
            <p:cNvSpPr txBox="1"/>
            <p:nvPr/>
          </p:nvSpPr>
          <p:spPr>
            <a:xfrm>
              <a:off x="3311928" y="6172975"/>
              <a:ext cx="1176482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90488" indent="-90488">
                <a:buFont typeface="Arial" panose="020B0604020202020204" pitchFamily="34" charset="0"/>
                <a:buChar char="•"/>
              </a:pPr>
              <a:r>
                <a:rPr lang="de-CH" sz="900" dirty="0"/>
                <a:t>SWITCH </a:t>
              </a:r>
              <a:r>
                <a:rPr lang="de-CH" sz="900" dirty="0" err="1"/>
                <a:t>edu</a:t>
              </a:r>
              <a:r>
                <a:rPr lang="de-CH" sz="900" dirty="0"/>
                <a:t>-ID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186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err="1" smtClean="0"/>
              <a:t>Lessons</a:t>
            </a:r>
            <a:r>
              <a:rPr lang="de-CH" dirty="0" smtClean="0"/>
              <a:t> </a:t>
            </a:r>
            <a:r>
              <a:rPr lang="de-CH" dirty="0" err="1" smtClean="0"/>
              <a:t>learnt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endParaRPr lang="de-CH" b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03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1646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U">
  <a:themeElements>
    <a:clrScheme name="SwissUniversitite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1A27"/>
      </a:accent1>
      <a:accent2>
        <a:srgbClr val="961A27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er xmlns="ac3c6d28-dafa-4eb0-a4e5-058eb583c55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058F329B454741BDE9A02DF30A1976" ma:contentTypeVersion="1" ma:contentTypeDescription="Create a new document." ma:contentTypeScope="" ma:versionID="93e21ca6936e2d0938ed77db1cb0acd9">
  <xsd:schema xmlns:xsd="http://www.w3.org/2001/XMLSchema" xmlns:xs="http://www.w3.org/2001/XMLSchema" xmlns:p="http://schemas.microsoft.com/office/2006/metadata/properties" xmlns:ns2="ac3c6d28-dafa-4eb0-a4e5-058eb583c559" targetNamespace="http://schemas.microsoft.com/office/2006/metadata/properties" ma:root="true" ma:fieldsID="467b8c8b9135cccd9a99a410f27e65b4" ns2:_="">
    <xsd:import namespace="ac3c6d28-dafa-4eb0-a4e5-058eb583c559"/>
    <xsd:element name="properties">
      <xsd:complexType>
        <xsd:sequence>
          <xsd:element name="documentManagement">
            <xsd:complexType>
              <xsd:all>
                <xsd:element ref="ns2:W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c6d28-dafa-4eb0-a4e5-058eb583c559" elementFormDefault="qualified">
    <xsd:import namespace="http://schemas.microsoft.com/office/2006/documentManagement/types"/>
    <xsd:import namespace="http://schemas.microsoft.com/office/infopath/2007/PartnerControls"/>
    <xsd:element name="Wer" ma:index="8" nillable="true" ma:displayName="Wer" ma:internalName="Wer">
      <xsd:simpleType>
        <xsd:restriction base="dms:Text">
          <xsd:maxLength value="3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A0E9D8-1476-44A5-9F03-A44083DC6B0B}">
  <ds:schemaRefs>
    <ds:schemaRef ds:uri="http://purl.org/dc/terms/"/>
    <ds:schemaRef ds:uri="ac3c6d28-dafa-4eb0-a4e5-058eb583c559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EAB757B-390D-4D53-B8D7-9D06B20111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3c6d28-dafa-4eb0-a4e5-058eb583c5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1FE3D0-A318-4EB2-B4CA-5F6E95B26D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SWU_Präsentation_de</Template>
  <TotalTime>0</TotalTime>
  <Words>405</Words>
  <Application>Microsoft Office PowerPoint</Application>
  <PresentationFormat>Affichage à l'écran (4:3)</PresentationFormat>
  <Paragraphs>149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SWU</vt:lpstr>
      <vt:lpstr>Présentation PowerPoint</vt:lpstr>
      <vt:lpstr>Outline      01 Programme Objectives &amp; Status   02 Today’s Services Portfolio   03 Lessons learnt          </vt:lpstr>
      <vt:lpstr>The Scientific Information Programme(s) 2013-2020(21)  Objectives &amp; Status</vt:lpstr>
      <vt:lpstr>Objectives</vt:lpstr>
      <vt:lpstr>Services Portfolio Development 2013-2021</vt:lpstr>
      <vt:lpstr>P5 - A multifaceted ecosystem</vt:lpstr>
      <vt:lpstr>Today’s Service Portfolio    </vt:lpstr>
      <vt:lpstr>From Scientific Information  to Open Science</vt:lpstr>
      <vt:lpstr>Lessons learnt  </vt:lpstr>
      <vt:lpstr>Key Lessons Learnt</vt:lpstr>
      <vt:lpstr>Links</vt:lpstr>
      <vt:lpstr>Open Science Coordination Team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Pascaline Widmer</dc:creator>
  <cp:lastModifiedBy>Patrick Furrer</cp:lastModifiedBy>
  <cp:revision>330</cp:revision>
  <cp:lastPrinted>2019-03-28T14:57:33Z</cp:lastPrinted>
  <dcterms:created xsi:type="dcterms:W3CDTF">2018-06-21T11:41:53Z</dcterms:created>
  <dcterms:modified xsi:type="dcterms:W3CDTF">2021-11-30T07:22:59Z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0x010100EE058F329B454741BDE9A02DF30A1976</vt:lpwstr>
  </property>
  <property fmtid="{D5CDD505-2E9C-101B-9397-08002B2CF9AE}" pid="3" name="SharedWithUsers">
    <vt:lpwstr>58;#anisa.graf@swissuniversities.ch</vt:lpwstr>
  </property>
</Properties>
</file>