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77" r:id="rId5"/>
    <p:sldId id="295" r:id="rId6"/>
    <p:sldId id="282" r:id="rId7"/>
    <p:sldId id="302" r:id="rId8"/>
    <p:sldId id="301" r:id="rId9"/>
    <p:sldId id="300" r:id="rId10"/>
    <p:sldId id="299" r:id="rId11"/>
    <p:sldId id="298" r:id="rId12"/>
    <p:sldId id="296" r:id="rId13"/>
    <p:sldId id="297" r:id="rId14"/>
    <p:sldId id="290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47D925-3B1A-0899-61CF-A8887917F85D}" name="cognitio Zeitschrift" initials="cZ" userId="TCm4/VDrzNiAIeoWgjCq0kmBw7UFxrnd34An42QYDcc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F2E"/>
    <a:srgbClr val="DDBC69"/>
    <a:srgbClr val="F1E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07" autoAdjust="0"/>
  </p:normalViewPr>
  <p:slideViewPr>
    <p:cSldViewPr snapToGrid="0">
      <p:cViewPr varScale="1">
        <p:scale>
          <a:sx n="60" d="100"/>
          <a:sy n="60" d="100"/>
        </p:scale>
        <p:origin x="1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BA47E-510B-4F46-BBDB-CA010ED10685}" type="datetimeFigureOut">
              <a:rPr lang="de-CH" smtClean="0"/>
              <a:t>29.11.2021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C380F-3229-4DD0-8B36-D6945C9E7FF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061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991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Ca. 20 Minuten Vortrag und jeweils 15 Minuten Fragerunde.</a:t>
            </a:r>
          </a:p>
          <a:p>
            <a:endParaRPr lang="de-CH" dirty="0"/>
          </a:p>
          <a:p>
            <a:r>
              <a:rPr lang="de-CH" dirty="0"/>
              <a:t>Diskussionen mit Video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996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Ca. 20 Minuten Vortrag und jeweils 15 Minuten Fragerunde.</a:t>
            </a:r>
          </a:p>
          <a:p>
            <a:endParaRPr lang="de-CH" dirty="0"/>
          </a:p>
          <a:p>
            <a:r>
              <a:rPr lang="de-CH" dirty="0"/>
              <a:t>Diskussionen mit Video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275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1348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0689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564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Team mit Doktorierenden und Studierenden; offen für motivierte Mitglieder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587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880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3184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653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Ca. 20 Minuten Vortrag und jeweils 15 Minuten Fragerunde.</a:t>
            </a:r>
          </a:p>
          <a:p>
            <a:endParaRPr lang="de-CH" dirty="0"/>
          </a:p>
          <a:p>
            <a:r>
              <a:rPr lang="de-CH" dirty="0"/>
              <a:t>Diskussionen mit Video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0036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Ca. 20 Minuten Vortrag und jeweils 15 Minuten Fragerunde.</a:t>
            </a:r>
          </a:p>
          <a:p>
            <a:endParaRPr lang="de-CH" dirty="0"/>
          </a:p>
          <a:p>
            <a:r>
              <a:rPr lang="de-CH" dirty="0"/>
              <a:t>Diskussionen mit Video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4581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Ca. 20 Minuten Vortrag und jeweils 15 Minuten Fragerunde.</a:t>
            </a:r>
          </a:p>
          <a:p>
            <a:endParaRPr lang="de-CH" dirty="0"/>
          </a:p>
          <a:p>
            <a:r>
              <a:rPr lang="de-CH" dirty="0"/>
              <a:t>Diskussionen mit Video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370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Ca. 20 Minuten Vortrag und jeweils 15 Minuten Fragerunde.</a:t>
            </a:r>
          </a:p>
          <a:p>
            <a:endParaRPr lang="de-CH" dirty="0"/>
          </a:p>
          <a:p>
            <a:r>
              <a:rPr lang="de-CH" dirty="0"/>
              <a:t>Diskussionen mit Video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380F-3229-4DD0-8B36-D6945C9E7FF4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002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502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9370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440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357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75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25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818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248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817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2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899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cognitio | Tagung zur Zukunft der rechtswissenschaftlichen Ausbildung | 27. November 2020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2. Basel Sustainable Publishing Forum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947D-4A18-4564-8D6E-8F55A980622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962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68894"/>
            <a:ext cx="11425724" cy="368650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5E64613-33D6-41A2-BECC-A1C220E132FC}"/>
              </a:ext>
            </a:extLst>
          </p:cNvPr>
          <p:cNvSpPr txBox="1"/>
          <p:nvPr/>
        </p:nvSpPr>
        <p:spPr>
          <a:xfrm>
            <a:off x="-2" y="4938578"/>
            <a:ext cx="8006318" cy="369332"/>
          </a:xfrm>
          <a:prstGeom prst="rect">
            <a:avLst/>
          </a:prstGeom>
          <a:solidFill>
            <a:srgbClr val="F1E3C1"/>
          </a:solidFill>
        </p:spPr>
        <p:txBody>
          <a:bodyPr wrap="square" rtlCol="0">
            <a:spAutoFit/>
          </a:bodyPr>
          <a:lstStyle/>
          <a:p>
            <a:r>
              <a:rPr lang="de-CH" b="1" dirty="0">
                <a:latin typeface="Garamond" panose="02020404030301010803" pitchFamily="18" charset="0"/>
              </a:rPr>
              <a:t>         </a:t>
            </a:r>
            <a:r>
              <a:rPr lang="de-CH" b="1" dirty="0" err="1">
                <a:latin typeface="Garamond" panose="02020404030301010803" pitchFamily="18" charset="0"/>
              </a:rPr>
              <a:t>swissuniversities</a:t>
            </a:r>
            <a:r>
              <a:rPr lang="de-CH" b="1" dirty="0">
                <a:latin typeface="Garamond" panose="02020404030301010803" pitchFamily="18" charset="0"/>
              </a:rPr>
              <a:t> «P-5 Outcomes: Scientific Information Services </a:t>
            </a:r>
            <a:r>
              <a:rPr lang="de-CH" b="1" dirty="0" err="1">
                <a:latin typeface="Garamond" panose="02020404030301010803" pitchFamily="18" charset="0"/>
              </a:rPr>
              <a:t>for</a:t>
            </a:r>
            <a:r>
              <a:rPr lang="de-CH" b="1" dirty="0">
                <a:latin typeface="Garamond" panose="02020404030301010803" pitchFamily="18" charset="0"/>
              </a:rPr>
              <a:t> All»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BE1372-0650-49A0-83E0-329E3CB06555}"/>
              </a:ext>
            </a:extLst>
          </p:cNvPr>
          <p:cNvSpPr txBox="1"/>
          <p:nvPr/>
        </p:nvSpPr>
        <p:spPr>
          <a:xfrm>
            <a:off x="-1" y="5491089"/>
            <a:ext cx="4104167" cy="369332"/>
          </a:xfrm>
          <a:prstGeom prst="rect">
            <a:avLst/>
          </a:prstGeom>
          <a:solidFill>
            <a:srgbClr val="F1E3C1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latin typeface="Garamond" panose="02020404030301010803" pitchFamily="18" charset="0"/>
              </a:rPr>
              <a:t>         </a:t>
            </a:r>
            <a:r>
              <a:rPr lang="de-CH" b="1" dirty="0">
                <a:latin typeface="Garamond" panose="02020404030301010803" pitchFamily="18" charset="0"/>
              </a:rPr>
              <a:t>Exhibition</a:t>
            </a:r>
          </a:p>
        </p:txBody>
      </p:sp>
    </p:spTree>
    <p:extLst>
      <p:ext uri="{BB962C8B-B14F-4D97-AF65-F5344CB8AC3E}">
        <p14:creationId xmlns:p14="http://schemas.microsoft.com/office/powerpoint/2010/main" val="281289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1227210" cy="1325563"/>
          </a:xfrm>
        </p:spPr>
        <p:txBody>
          <a:bodyPr>
            <a:noAutofit/>
          </a:bodyPr>
          <a:lstStyle/>
          <a:p>
            <a:r>
              <a:rPr lang="de-CH" b="1" dirty="0">
                <a:latin typeface="Garamond" panose="02020404030301010803" pitchFamily="18" charset="0"/>
              </a:rPr>
              <a:t>4. E</a:t>
            </a:r>
            <a:r>
              <a:rPr lang="en-US" b="1" dirty="0">
                <a:latin typeface="Garamond" panose="02020404030301010803" pitchFamily="18" charset="0"/>
              </a:rPr>
              <a:t>stablishing our project across universities</a:t>
            </a:r>
            <a:endParaRPr lang="de-CH" b="1" dirty="0">
              <a:latin typeface="Garamond" panose="020204040303010108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683161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10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B58D6E-37C7-451C-BCC2-4F065F84A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19" y="1584362"/>
            <a:ext cx="6683161" cy="453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0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>
                <a:latin typeface="Garamond" panose="02020404030301010803" pitchFamily="18" charset="0"/>
              </a:rPr>
              <a:t>5. </a:t>
            </a:r>
            <a:r>
              <a:rPr lang="de-CH" b="1" dirty="0" err="1">
                <a:latin typeface="Garamond" panose="02020404030301010803" pitchFamily="18" charset="0"/>
              </a:rPr>
              <a:t>Organizing</a:t>
            </a:r>
            <a:r>
              <a:rPr lang="de-CH" b="1" dirty="0">
                <a:latin typeface="Garamond" panose="02020404030301010803" pitchFamily="18" charset="0"/>
              </a:rPr>
              <a:t> a </a:t>
            </a:r>
            <a:r>
              <a:rPr lang="de-CH" b="1" dirty="0" err="1">
                <a:latin typeface="Garamond" panose="02020404030301010803" pitchFamily="18" charset="0"/>
              </a:rPr>
              <a:t>conference</a:t>
            </a:r>
            <a:endParaRPr lang="de-CH" b="1" dirty="0">
              <a:latin typeface="Garamond" panose="020204040303010108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683161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11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537286-46DB-445B-B1D7-C5405FE2F2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80" y="1690688"/>
            <a:ext cx="7587548" cy="442487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88A4E6D-1E08-4EB3-95AC-189633CDAC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749" y="1690689"/>
            <a:ext cx="2928051" cy="425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96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>
                <a:latin typeface="Garamond" panose="02020404030301010803" pitchFamily="18" charset="0"/>
              </a:rPr>
              <a:t>Evaluation: Key Milestones 2020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9" name="Textfeld 8"/>
          <p:cNvSpPr txBox="1"/>
          <p:nvPr/>
        </p:nvSpPr>
        <p:spPr>
          <a:xfrm>
            <a:off x="1119090" y="1919297"/>
            <a:ext cx="11072910" cy="513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800" dirty="0" err="1">
                <a:latin typeface="Garamond" panose="02020404030301010803" pitchFamily="18" charset="0"/>
              </a:rPr>
              <a:t>Establishing</a:t>
            </a:r>
            <a:r>
              <a:rPr lang="de-CH" sz="2800" dirty="0">
                <a:latin typeface="Garamond" panose="02020404030301010803" pitchFamily="18" charset="0"/>
              </a:rPr>
              <a:t> an </a:t>
            </a:r>
            <a:r>
              <a:rPr lang="de-CH" sz="2800" dirty="0" err="1">
                <a:latin typeface="Garamond" panose="02020404030301010803" pitchFamily="18" charset="0"/>
              </a:rPr>
              <a:t>editorial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office</a:t>
            </a: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CH" sz="2800" dirty="0" err="1">
                <a:latin typeface="Garamond" panose="02020404030301010803" pitchFamily="18" charset="0"/>
              </a:rPr>
              <a:t>Introducing</a:t>
            </a:r>
            <a:r>
              <a:rPr lang="de-CH" sz="2800" dirty="0">
                <a:latin typeface="Garamond" panose="02020404030301010803" pitchFamily="18" charset="0"/>
              </a:rPr>
              <a:t> an </a:t>
            </a:r>
            <a:r>
              <a:rPr lang="de-CH" sz="2800" dirty="0" err="1">
                <a:latin typeface="Garamond" panose="02020404030301010803" pitchFamily="18" charset="0"/>
              </a:rPr>
              <a:t>upload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platform</a:t>
            </a: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CH" sz="2800" dirty="0" err="1">
                <a:latin typeface="Garamond" panose="02020404030301010803" pitchFamily="18" charset="0"/>
              </a:rPr>
              <a:t>Achieving</a:t>
            </a:r>
            <a:r>
              <a:rPr lang="de-CH" sz="2800" dirty="0">
                <a:latin typeface="Garamond" panose="02020404030301010803" pitchFamily="18" charset="0"/>
              </a:rPr>
              <a:t> a </a:t>
            </a:r>
            <a:r>
              <a:rPr lang="de-CH" sz="2800" dirty="0" err="1">
                <a:latin typeface="Garamond" panose="02020404030301010803" pitchFamily="18" charset="0"/>
              </a:rPr>
              <a:t>greater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reach</a:t>
            </a: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CH" sz="2800" dirty="0">
                <a:latin typeface="Garamond" panose="02020404030301010803" pitchFamily="18" charset="0"/>
              </a:rPr>
              <a:t>Further </a:t>
            </a:r>
            <a:r>
              <a:rPr lang="de-CH" sz="2800" dirty="0" err="1">
                <a:latin typeface="Garamond" panose="02020404030301010803" pitchFamily="18" charset="0"/>
              </a:rPr>
              <a:t>establishing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our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project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across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universities</a:t>
            </a: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CH" sz="2800" dirty="0" err="1">
                <a:latin typeface="Garamond" panose="02020404030301010803" pitchFamily="18" charset="0"/>
              </a:rPr>
              <a:t>Organizing</a:t>
            </a:r>
            <a:r>
              <a:rPr lang="de-CH" sz="2800" dirty="0">
                <a:latin typeface="Garamond" panose="02020404030301010803" pitchFamily="18" charset="0"/>
              </a:rPr>
              <a:t> a </a:t>
            </a:r>
            <a:r>
              <a:rPr lang="de-CH" sz="2800" dirty="0" err="1">
                <a:latin typeface="Garamond" panose="02020404030301010803" pitchFamily="18" charset="0"/>
              </a:rPr>
              <a:t>conference</a:t>
            </a: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1" y="6356350"/>
            <a:ext cx="6438064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12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F71E37-E222-4A74-91D1-6F535E2809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2089169"/>
            <a:ext cx="429359" cy="47627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A606A6C-1159-40B5-B5E5-5E0F13B2D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" y="2788977"/>
            <a:ext cx="429360" cy="47627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2C344AE-A16B-4995-B6F7-8404C8C057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3429000"/>
            <a:ext cx="429360" cy="476272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A4B93BD4-C31A-4A02-8F1A-70C525793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4014516"/>
            <a:ext cx="429360" cy="47627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52C2D7F-5763-4651-8E61-6FEAB2352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7" y="4654539"/>
            <a:ext cx="429360" cy="4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7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 err="1">
                <a:latin typeface="Garamond" panose="02020404030301010803" pitchFamily="18" charset="0"/>
              </a:rPr>
              <a:t>Where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we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go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from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here</a:t>
            </a:r>
            <a:r>
              <a:rPr lang="de-CH" b="1" dirty="0">
                <a:latin typeface="Garamond" panose="02020404030301010803" pitchFamily="18" charset="0"/>
              </a:rPr>
              <a:t> …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1" y="6356350"/>
            <a:ext cx="6438064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13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298042D-8F40-451E-A9BD-37BDD527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87" y="1389612"/>
            <a:ext cx="4017335" cy="471747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BDE8145-D58F-41E6-8227-14285773D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2" y="1690689"/>
            <a:ext cx="6759464" cy="41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827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 err="1">
                <a:latin typeface="Garamond" panose="02020404030301010803" pitchFamily="18" charset="0"/>
              </a:rPr>
              <a:t>Thank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you</a:t>
            </a:r>
            <a:r>
              <a:rPr lang="de-CH" b="1" dirty="0">
                <a:latin typeface="Garamond" panose="02020404030301010803" pitchFamily="18" charset="0"/>
              </a:rPr>
              <a:t>!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683161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14</a:t>
            </a:fld>
            <a:endParaRPr lang="de-CH" dirty="0">
              <a:latin typeface="Garamond" panose="02020404030301010803" pitchFamily="18" charset="0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707C18D-F708-4B2D-8FC7-FC9ACCE0D115}"/>
              </a:ext>
            </a:extLst>
          </p:cNvPr>
          <p:cNvGrpSpPr/>
          <p:nvPr/>
        </p:nvGrpSpPr>
        <p:grpSpPr>
          <a:xfrm>
            <a:off x="2681389" y="1574488"/>
            <a:ext cx="5740086" cy="4640536"/>
            <a:chOff x="2681389" y="1574488"/>
            <a:chExt cx="5740086" cy="4640536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4473F7B-7086-4FDF-BBA7-E5CC00963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1389" y="1574488"/>
              <a:ext cx="2692923" cy="2692923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478B23EC-0FDF-4DA8-B65B-A91E29FC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82133" y="3675682"/>
              <a:ext cx="2539342" cy="2539342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8683CC7-EEE7-49D1-8A5C-E21B24D3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4065" y="3902764"/>
              <a:ext cx="1905000" cy="1905000"/>
            </a:xfrm>
            <a:prstGeom prst="rect">
              <a:avLst/>
            </a:prstGeom>
          </p:spPr>
        </p:pic>
        <p:pic>
          <p:nvPicPr>
            <p:cNvPr id="1028" name="Picture 4" descr="Universität Luzern – Wikipedia">
              <a:extLst>
                <a:ext uri="{FF2B5EF4-FFF2-40B4-BE49-F238E27FC236}">
                  <a16:creationId xmlns:a16="http://schemas.microsoft.com/office/drawing/2014/main" id="{AA212429-CDBB-4E9E-8B2E-709D40054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818" y="1866173"/>
              <a:ext cx="1525973" cy="1554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975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>
                <a:latin typeface="Garamond" panose="02020404030301010803" pitchFamily="18" charset="0"/>
              </a:rPr>
              <a:t>...</a:t>
            </a:r>
            <a:r>
              <a:rPr lang="de-CH" b="1" dirty="0" err="1">
                <a:latin typeface="Garamond" panose="02020404030301010803" pitchFamily="18" charset="0"/>
              </a:rPr>
              <a:t>who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we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are</a:t>
            </a:r>
            <a:endParaRPr lang="de-CH" b="1" dirty="0">
              <a:latin typeface="Garamond" panose="020204040303010108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6531EA-75A1-442C-8969-87120BF7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419211" cy="3651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952F09-9B40-4D56-8D04-171460B6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dugi" panose="020B0502040204020203" pitchFamily="34" charset="0"/>
                <a:ea typeface="Gadugi" panose="020B0502040204020203" pitchFamily="34" charset="0"/>
              </a:rPr>
              <a:pPr/>
              <a:t>2</a:t>
            </a:fld>
            <a:endParaRPr lang="de-CH" dirty="0"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618E8C-CFF6-45D7-B5DB-F8D7A2DDDF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333" y="1027907"/>
            <a:ext cx="4219334" cy="49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60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>
                <a:latin typeface="Garamond" panose="02020404030301010803" pitchFamily="18" charset="0"/>
              </a:rPr>
              <a:t>... </a:t>
            </a:r>
            <a:r>
              <a:rPr lang="de-CH" b="1" dirty="0" err="1">
                <a:latin typeface="Garamond" panose="02020404030301010803" pitchFamily="18" charset="0"/>
              </a:rPr>
              <a:t>the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concept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we</a:t>
            </a:r>
            <a:r>
              <a:rPr lang="de-CH" b="1" dirty="0">
                <a:latin typeface="Garamond" panose="02020404030301010803" pitchFamily="18" charset="0"/>
              </a:rPr>
              <a:t> follow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6531EA-75A1-442C-8969-87120BF7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145833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12B9E8D0-CE36-4631-AEB9-DFFDC9F1F051}"/>
              </a:ext>
            </a:extLst>
          </p:cNvPr>
          <p:cNvSpPr/>
          <p:nvPr/>
        </p:nvSpPr>
        <p:spPr>
          <a:xfrm>
            <a:off x="626882" y="1690689"/>
            <a:ext cx="10515600" cy="1351252"/>
          </a:xfrm>
          <a:custGeom>
            <a:avLst/>
            <a:gdLst>
              <a:gd name="connsiteX0" fmla="*/ 0 w 9278151"/>
              <a:gd name="connsiteY0" fmla="*/ 337813 h 1351252"/>
              <a:gd name="connsiteX1" fmla="*/ 8602525 w 9278151"/>
              <a:gd name="connsiteY1" fmla="*/ 337813 h 1351252"/>
              <a:gd name="connsiteX2" fmla="*/ 8602525 w 9278151"/>
              <a:gd name="connsiteY2" fmla="*/ 0 h 1351252"/>
              <a:gd name="connsiteX3" fmla="*/ 9278151 w 9278151"/>
              <a:gd name="connsiteY3" fmla="*/ 675626 h 1351252"/>
              <a:gd name="connsiteX4" fmla="*/ 8602525 w 9278151"/>
              <a:gd name="connsiteY4" fmla="*/ 1351252 h 1351252"/>
              <a:gd name="connsiteX5" fmla="*/ 8602525 w 9278151"/>
              <a:gd name="connsiteY5" fmla="*/ 1013439 h 1351252"/>
              <a:gd name="connsiteX6" fmla="*/ 0 w 9278151"/>
              <a:gd name="connsiteY6" fmla="*/ 1013439 h 1351252"/>
              <a:gd name="connsiteX7" fmla="*/ 0 w 9278151"/>
              <a:gd name="connsiteY7" fmla="*/ 337813 h 13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78151" h="1351252">
                <a:moveTo>
                  <a:pt x="0" y="337813"/>
                </a:moveTo>
                <a:lnTo>
                  <a:pt x="8602525" y="337813"/>
                </a:lnTo>
                <a:lnTo>
                  <a:pt x="8602525" y="0"/>
                </a:lnTo>
                <a:lnTo>
                  <a:pt x="9278151" y="675626"/>
                </a:lnTo>
                <a:lnTo>
                  <a:pt x="8602525" y="1351252"/>
                </a:lnTo>
                <a:lnTo>
                  <a:pt x="8602525" y="1013439"/>
                </a:lnTo>
                <a:lnTo>
                  <a:pt x="0" y="1013439"/>
                </a:lnTo>
                <a:lnTo>
                  <a:pt x="0" y="337813"/>
                </a:lnTo>
                <a:close/>
              </a:path>
            </a:pathLst>
          </a:custGeom>
          <a:solidFill>
            <a:srgbClr val="F1E3C1"/>
          </a:solidFill>
          <a:ln>
            <a:solidFill>
              <a:srgbClr val="CC9F2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9253" rIns="591813" bIns="552324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2300" b="1" dirty="0">
                <a:solidFill>
                  <a:schemeClr val="tx1"/>
                </a:solidFill>
                <a:latin typeface="Garamond" panose="02020404030301010803" pitchFamily="18" charset="0"/>
              </a:rPr>
              <a:t>Lively </a:t>
            </a:r>
            <a:r>
              <a:rPr lang="de-CH" sz="23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dialog</a:t>
            </a:r>
            <a:r>
              <a:rPr lang="de-CH" sz="23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de-CH" sz="23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with</a:t>
            </a:r>
            <a:r>
              <a:rPr lang="de-CH" sz="2300" b="1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de-CH" sz="23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students</a:t>
            </a:r>
            <a:endParaRPr lang="de-CH" sz="2300" b="1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3BAFC46D-00B0-4B24-B944-86146B3D4574}"/>
              </a:ext>
            </a:extLst>
          </p:cNvPr>
          <p:cNvSpPr/>
          <p:nvPr/>
        </p:nvSpPr>
        <p:spPr>
          <a:xfrm>
            <a:off x="626883" y="2706066"/>
            <a:ext cx="2936450" cy="2603009"/>
          </a:xfrm>
          <a:custGeom>
            <a:avLst/>
            <a:gdLst>
              <a:gd name="connsiteX0" fmla="*/ 0 w 2857670"/>
              <a:gd name="connsiteY0" fmla="*/ 0 h 2603009"/>
              <a:gd name="connsiteX1" fmla="*/ 2857670 w 2857670"/>
              <a:gd name="connsiteY1" fmla="*/ 0 h 2603009"/>
              <a:gd name="connsiteX2" fmla="*/ 2857670 w 2857670"/>
              <a:gd name="connsiteY2" fmla="*/ 2603009 h 2603009"/>
              <a:gd name="connsiteX3" fmla="*/ 0 w 2857670"/>
              <a:gd name="connsiteY3" fmla="*/ 2603009 h 2603009"/>
              <a:gd name="connsiteX4" fmla="*/ 0 w 2857670"/>
              <a:gd name="connsiteY4" fmla="*/ 0 h 26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670" h="2603009">
                <a:moveTo>
                  <a:pt x="0" y="0"/>
                </a:moveTo>
                <a:lnTo>
                  <a:pt x="2857670" y="0"/>
                </a:lnTo>
                <a:lnTo>
                  <a:pt x="2857670" y="2603009"/>
                </a:lnTo>
                <a:lnTo>
                  <a:pt x="0" y="260300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C9F2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Garamond" panose="02020404030301010803" pitchFamily="18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Garamond" panose="02020404030301010803" pitchFamily="18" charset="0"/>
              </a:rPr>
              <a:t>Providing a forum for scientific dialogue among/with students.</a:t>
            </a:r>
            <a:endParaRPr lang="de-CH" sz="2400" dirty="0">
              <a:latin typeface="Garamond" panose="02020404030301010803" pitchFamily="18" charset="0"/>
            </a:endParaRP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C4CBF9C-82BE-4B50-8CF9-6220AC26F282}"/>
              </a:ext>
            </a:extLst>
          </p:cNvPr>
          <p:cNvSpPr/>
          <p:nvPr/>
        </p:nvSpPr>
        <p:spPr>
          <a:xfrm>
            <a:off x="3563332" y="2141107"/>
            <a:ext cx="7579150" cy="1351252"/>
          </a:xfrm>
          <a:custGeom>
            <a:avLst/>
            <a:gdLst>
              <a:gd name="connsiteX0" fmla="*/ 0 w 6420480"/>
              <a:gd name="connsiteY0" fmla="*/ 337813 h 1351252"/>
              <a:gd name="connsiteX1" fmla="*/ 5744854 w 6420480"/>
              <a:gd name="connsiteY1" fmla="*/ 337813 h 1351252"/>
              <a:gd name="connsiteX2" fmla="*/ 5744854 w 6420480"/>
              <a:gd name="connsiteY2" fmla="*/ 0 h 1351252"/>
              <a:gd name="connsiteX3" fmla="*/ 6420480 w 6420480"/>
              <a:gd name="connsiteY3" fmla="*/ 675626 h 1351252"/>
              <a:gd name="connsiteX4" fmla="*/ 5744854 w 6420480"/>
              <a:gd name="connsiteY4" fmla="*/ 1351252 h 1351252"/>
              <a:gd name="connsiteX5" fmla="*/ 5744854 w 6420480"/>
              <a:gd name="connsiteY5" fmla="*/ 1013439 h 1351252"/>
              <a:gd name="connsiteX6" fmla="*/ 0 w 6420480"/>
              <a:gd name="connsiteY6" fmla="*/ 1013439 h 1351252"/>
              <a:gd name="connsiteX7" fmla="*/ 0 w 6420480"/>
              <a:gd name="connsiteY7" fmla="*/ 337813 h 13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0480" h="1351252">
                <a:moveTo>
                  <a:pt x="0" y="337813"/>
                </a:moveTo>
                <a:lnTo>
                  <a:pt x="5744854" y="337813"/>
                </a:lnTo>
                <a:lnTo>
                  <a:pt x="5744854" y="0"/>
                </a:lnTo>
                <a:lnTo>
                  <a:pt x="6420480" y="675626"/>
                </a:lnTo>
                <a:lnTo>
                  <a:pt x="5744854" y="1351252"/>
                </a:lnTo>
                <a:lnTo>
                  <a:pt x="5744854" y="1013439"/>
                </a:lnTo>
                <a:lnTo>
                  <a:pt x="0" y="1013439"/>
                </a:lnTo>
                <a:lnTo>
                  <a:pt x="0" y="337813"/>
                </a:lnTo>
                <a:close/>
              </a:path>
            </a:pathLst>
          </a:custGeom>
          <a:solidFill>
            <a:srgbClr val="F1E3C1"/>
          </a:solidFill>
          <a:ln>
            <a:solidFill>
              <a:srgbClr val="CC9F2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9253" rIns="591813" bIns="552324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300" b="1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Skillful</a:t>
            </a:r>
            <a:r>
              <a:rPr lang="de-CH" sz="23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de-CH" sz="2300" b="1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scholarly</a:t>
            </a:r>
            <a:r>
              <a:rPr lang="de-CH" sz="23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 </a:t>
            </a:r>
            <a:r>
              <a:rPr lang="de-CH" sz="2300" b="1" kern="1200" dirty="0" err="1">
                <a:solidFill>
                  <a:schemeClr val="tx1"/>
                </a:solidFill>
                <a:latin typeface="Garamond" panose="02020404030301010803" pitchFamily="18" charset="0"/>
              </a:rPr>
              <a:t>writing</a:t>
            </a:r>
            <a:endParaRPr lang="de-CH" sz="2300" b="1" kern="1200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0EA5EB1F-57FE-4D98-92F7-241F999A14C8}"/>
              </a:ext>
            </a:extLst>
          </p:cNvPr>
          <p:cNvSpPr/>
          <p:nvPr/>
        </p:nvSpPr>
        <p:spPr>
          <a:xfrm>
            <a:off x="3563331" y="3156483"/>
            <a:ext cx="3322886" cy="2603009"/>
          </a:xfrm>
          <a:custGeom>
            <a:avLst/>
            <a:gdLst>
              <a:gd name="connsiteX0" fmla="*/ 0 w 2857670"/>
              <a:gd name="connsiteY0" fmla="*/ 0 h 2603009"/>
              <a:gd name="connsiteX1" fmla="*/ 2857670 w 2857670"/>
              <a:gd name="connsiteY1" fmla="*/ 0 h 2603009"/>
              <a:gd name="connsiteX2" fmla="*/ 2857670 w 2857670"/>
              <a:gd name="connsiteY2" fmla="*/ 2603009 h 2603009"/>
              <a:gd name="connsiteX3" fmla="*/ 0 w 2857670"/>
              <a:gd name="connsiteY3" fmla="*/ 2603009 h 2603009"/>
              <a:gd name="connsiteX4" fmla="*/ 0 w 2857670"/>
              <a:gd name="connsiteY4" fmla="*/ 0 h 260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670" h="2603009">
                <a:moveTo>
                  <a:pt x="0" y="0"/>
                </a:moveTo>
                <a:lnTo>
                  <a:pt x="2857670" y="0"/>
                </a:lnTo>
                <a:lnTo>
                  <a:pt x="2857670" y="2603009"/>
                </a:lnTo>
                <a:lnTo>
                  <a:pt x="0" y="260300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C9F2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latin typeface="Garamond" panose="02020404030301010803" pitchFamily="18" charset="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Garamond" panose="02020404030301010803" pitchFamily="18" charset="0"/>
              </a:rPr>
              <a:t>Supporting students in writing and improving their skills</a:t>
            </a: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2400" dirty="0">
              <a:latin typeface="Garamond" panose="02020404030301010803" pitchFamily="18" charset="0"/>
            </a:endParaRP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9903619-115C-4934-BE80-44ECA42AFCEE}"/>
              </a:ext>
            </a:extLst>
          </p:cNvPr>
          <p:cNvSpPr/>
          <p:nvPr/>
        </p:nvSpPr>
        <p:spPr>
          <a:xfrm>
            <a:off x="6886217" y="2591524"/>
            <a:ext cx="4256265" cy="1351252"/>
          </a:xfrm>
          <a:custGeom>
            <a:avLst/>
            <a:gdLst>
              <a:gd name="connsiteX0" fmla="*/ 0 w 3562809"/>
              <a:gd name="connsiteY0" fmla="*/ 337813 h 1351252"/>
              <a:gd name="connsiteX1" fmla="*/ 2887183 w 3562809"/>
              <a:gd name="connsiteY1" fmla="*/ 337813 h 1351252"/>
              <a:gd name="connsiteX2" fmla="*/ 2887183 w 3562809"/>
              <a:gd name="connsiteY2" fmla="*/ 0 h 1351252"/>
              <a:gd name="connsiteX3" fmla="*/ 3562809 w 3562809"/>
              <a:gd name="connsiteY3" fmla="*/ 675626 h 1351252"/>
              <a:gd name="connsiteX4" fmla="*/ 2887183 w 3562809"/>
              <a:gd name="connsiteY4" fmla="*/ 1351252 h 1351252"/>
              <a:gd name="connsiteX5" fmla="*/ 2887183 w 3562809"/>
              <a:gd name="connsiteY5" fmla="*/ 1013439 h 1351252"/>
              <a:gd name="connsiteX6" fmla="*/ 0 w 3562809"/>
              <a:gd name="connsiteY6" fmla="*/ 1013439 h 1351252"/>
              <a:gd name="connsiteX7" fmla="*/ 0 w 3562809"/>
              <a:gd name="connsiteY7" fmla="*/ 337813 h 1351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2809" h="1351252">
                <a:moveTo>
                  <a:pt x="0" y="337813"/>
                </a:moveTo>
                <a:lnTo>
                  <a:pt x="2887183" y="337813"/>
                </a:lnTo>
                <a:lnTo>
                  <a:pt x="2887183" y="0"/>
                </a:lnTo>
                <a:lnTo>
                  <a:pt x="3562809" y="675626"/>
                </a:lnTo>
                <a:lnTo>
                  <a:pt x="2887183" y="1351252"/>
                </a:lnTo>
                <a:lnTo>
                  <a:pt x="2887183" y="1013439"/>
                </a:lnTo>
                <a:lnTo>
                  <a:pt x="0" y="1013439"/>
                </a:lnTo>
                <a:lnTo>
                  <a:pt x="0" y="337813"/>
                </a:lnTo>
                <a:close/>
              </a:path>
            </a:pathLst>
          </a:custGeom>
          <a:solidFill>
            <a:srgbClr val="F1E3C1"/>
          </a:solidFill>
          <a:ln>
            <a:solidFill>
              <a:srgbClr val="CC9F2E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29253" rIns="591813" bIns="552324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2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Science</a:t>
            </a:r>
            <a:r>
              <a:rPr lang="de-CH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 and </a:t>
            </a:r>
            <a:r>
              <a:rPr lang="de-CH" sz="2200" b="1" dirty="0" err="1">
                <a:solidFill>
                  <a:schemeClr val="tx1"/>
                </a:solidFill>
                <a:latin typeface="Garamond" panose="02020404030301010803" pitchFamily="18" charset="0"/>
              </a:rPr>
              <a:t>its</a:t>
            </a:r>
            <a:r>
              <a:rPr lang="de-CH" sz="2200" b="1" kern="1200" dirty="0">
                <a:solidFill>
                  <a:schemeClr val="tx1"/>
                </a:solidFill>
                <a:latin typeface="Garamond" panose="02020404030301010803" pitchFamily="18" charset="0"/>
              </a:rPr>
              <a:t> potential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3916173-6922-4F30-87DE-3A21F0284BAD}"/>
              </a:ext>
            </a:extLst>
          </p:cNvPr>
          <p:cNvSpPr/>
          <p:nvPr/>
        </p:nvSpPr>
        <p:spPr>
          <a:xfrm>
            <a:off x="6886217" y="3606900"/>
            <a:ext cx="3436134" cy="2564914"/>
          </a:xfrm>
          <a:custGeom>
            <a:avLst/>
            <a:gdLst>
              <a:gd name="connsiteX0" fmla="*/ 0 w 2857670"/>
              <a:gd name="connsiteY0" fmla="*/ 0 h 2564914"/>
              <a:gd name="connsiteX1" fmla="*/ 2857670 w 2857670"/>
              <a:gd name="connsiteY1" fmla="*/ 0 h 2564914"/>
              <a:gd name="connsiteX2" fmla="*/ 2857670 w 2857670"/>
              <a:gd name="connsiteY2" fmla="*/ 2564914 h 2564914"/>
              <a:gd name="connsiteX3" fmla="*/ 0 w 2857670"/>
              <a:gd name="connsiteY3" fmla="*/ 2564914 h 2564914"/>
              <a:gd name="connsiteX4" fmla="*/ 0 w 2857670"/>
              <a:gd name="connsiteY4" fmla="*/ 0 h 256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670" h="2564914">
                <a:moveTo>
                  <a:pt x="0" y="0"/>
                </a:moveTo>
                <a:lnTo>
                  <a:pt x="2857670" y="0"/>
                </a:lnTo>
                <a:lnTo>
                  <a:pt x="2857670" y="2564914"/>
                </a:lnTo>
                <a:lnTo>
                  <a:pt x="0" y="2564914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C9F2E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solidFill>
                <a:prstClr val="black"/>
              </a:solidFill>
              <a:latin typeface="Garamond" panose="02020404030301010803" pitchFamily="18" charset="0"/>
            </a:endParaRP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2400" dirty="0">
                <a:solidFill>
                  <a:prstClr val="black"/>
                </a:solidFill>
                <a:latin typeface="Garamond" panose="02020404030301010803" pitchFamily="18" charset="0"/>
              </a:rPr>
              <a:t>Making visible </a:t>
            </a: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smart ideas and interesting papers</a:t>
            </a:r>
            <a:b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</a:br>
            <a:r>
              <a:rPr lang="en-US" sz="2400" dirty="0">
                <a:solidFill>
                  <a:prstClr val="black"/>
                </a:solidFill>
                <a:latin typeface="Garamond" panose="02020404030301010803" pitchFamily="18" charset="0"/>
              </a:rPr>
              <a:t>written by students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1E87F-B794-4A1C-9DD3-F37025DF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3</a:t>
            </a:fld>
            <a:endParaRPr lang="de-CH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8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>
                <a:latin typeface="Garamond" panose="02020404030301010803" pitchFamily="18" charset="0"/>
              </a:rPr>
              <a:t>... </a:t>
            </a:r>
            <a:r>
              <a:rPr lang="de-CH" b="1" dirty="0" err="1">
                <a:latin typeface="Garamond" panose="02020404030301010803" pitchFamily="18" charset="0"/>
              </a:rPr>
              <a:t>what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we</a:t>
            </a:r>
            <a:r>
              <a:rPr lang="de-CH" b="1" dirty="0">
                <a:latin typeface="Garamond" panose="02020404030301010803" pitchFamily="18" charset="0"/>
              </a:rPr>
              <a:t> do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9" name="Textfeld 8"/>
          <p:cNvSpPr txBox="1"/>
          <p:nvPr/>
        </p:nvSpPr>
        <p:spPr>
          <a:xfrm>
            <a:off x="635181" y="1919297"/>
            <a:ext cx="11072910" cy="229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latin typeface="Garamond" panose="02020404030301010803" pitchFamily="18" charset="0"/>
              </a:rPr>
              <a:t>«The purpose of </a:t>
            </a:r>
            <a:r>
              <a:rPr lang="en-US" sz="2800" dirty="0" err="1">
                <a:latin typeface="Garamond" panose="02020404030301010803" pitchFamily="18" charset="0"/>
              </a:rPr>
              <a:t>cognitio</a:t>
            </a:r>
            <a:r>
              <a:rPr lang="en-US" sz="2800" dirty="0">
                <a:latin typeface="Garamond" panose="02020404030301010803" pitchFamily="18" charset="0"/>
              </a:rPr>
              <a:t> is the </a:t>
            </a:r>
            <a:r>
              <a:rPr lang="en-US" sz="2800" b="1" dirty="0">
                <a:solidFill>
                  <a:srgbClr val="CC9F2E"/>
                </a:solidFill>
                <a:latin typeface="Garamond" panose="02020404030301010803" pitchFamily="18" charset="0"/>
              </a:rPr>
              <a:t>didactic transfer of the scientific publication process to students</a:t>
            </a:r>
            <a:r>
              <a:rPr lang="en-US" sz="2800" dirty="0">
                <a:latin typeface="Garamond" panose="02020404030301010803" pitchFamily="18" charset="0"/>
              </a:rPr>
              <a:t>, with the aim of </a:t>
            </a:r>
            <a:r>
              <a:rPr lang="en-US" sz="2800" b="1" dirty="0">
                <a:solidFill>
                  <a:srgbClr val="CC9F2E"/>
                </a:solidFill>
                <a:latin typeface="Garamond" panose="02020404030301010803" pitchFamily="18" charset="0"/>
              </a:rPr>
              <a:t>introducing them to science</a:t>
            </a:r>
            <a:r>
              <a:rPr lang="en-US" sz="2800" dirty="0">
                <a:latin typeface="Garamond" panose="02020404030301010803" pitchFamily="18" charset="0"/>
              </a:rPr>
              <a:t>. The primary means of achieving this, is the </a:t>
            </a:r>
            <a:r>
              <a:rPr lang="en-US" sz="2800" b="1" dirty="0">
                <a:solidFill>
                  <a:srgbClr val="CC9F2E"/>
                </a:solidFill>
                <a:latin typeface="Garamond" panose="02020404030301010803" pitchFamily="18" charset="0"/>
              </a:rPr>
              <a:t>publication of an </a:t>
            </a:r>
            <a:br>
              <a:rPr lang="en-US" sz="2800" b="1" dirty="0">
                <a:solidFill>
                  <a:srgbClr val="CC9F2E"/>
                </a:solidFill>
                <a:latin typeface="Garamond" panose="02020404030301010803" pitchFamily="18" charset="0"/>
              </a:rPr>
            </a:br>
            <a:r>
              <a:rPr lang="en-US" sz="2800" b="1" u="sng" dirty="0">
                <a:solidFill>
                  <a:srgbClr val="CC9F2E"/>
                </a:solidFill>
                <a:latin typeface="Garamond" panose="02020404030301010803" pitchFamily="18" charset="0"/>
              </a:rPr>
              <a:t>open access </a:t>
            </a:r>
            <a:r>
              <a:rPr lang="en-US" sz="2800" b="1" dirty="0">
                <a:solidFill>
                  <a:srgbClr val="CC9F2E"/>
                </a:solidFill>
                <a:latin typeface="Garamond" panose="02020404030301010803" pitchFamily="18" charset="0"/>
              </a:rPr>
              <a:t>student (law) journal</a:t>
            </a:r>
            <a:r>
              <a:rPr lang="de-CH" sz="2800" dirty="0">
                <a:latin typeface="Garamond" panose="02020404030301010803" pitchFamily="18" charset="0"/>
              </a:rPr>
              <a:t>.</a:t>
            </a:r>
            <a:r>
              <a:rPr lang="en-US" sz="2800" dirty="0">
                <a:latin typeface="Garamond" panose="02020404030301010803" pitchFamily="18" charset="0"/>
              </a:rPr>
              <a:t>»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588893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FCBD09-800F-47BD-BD30-68B6E0F2B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4</a:t>
            </a:fld>
            <a:endParaRPr lang="de-CH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5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0515600" cy="1325563"/>
          </a:xfrm>
        </p:spPr>
        <p:txBody>
          <a:bodyPr/>
          <a:lstStyle/>
          <a:p>
            <a:r>
              <a:rPr lang="de-CH" b="1" dirty="0">
                <a:latin typeface="Garamond" panose="02020404030301010803" pitchFamily="18" charset="0"/>
              </a:rPr>
              <a:t>Evaluation: Key Milestones 2020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9" name="Textfeld 8"/>
          <p:cNvSpPr txBox="1"/>
          <p:nvPr/>
        </p:nvSpPr>
        <p:spPr>
          <a:xfrm>
            <a:off x="635181" y="1919297"/>
            <a:ext cx="11072910" cy="5137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800" dirty="0" err="1">
                <a:latin typeface="Garamond" panose="02020404030301010803" pitchFamily="18" charset="0"/>
              </a:rPr>
              <a:t>Establishing</a:t>
            </a:r>
            <a:r>
              <a:rPr lang="de-CH" sz="2800" dirty="0">
                <a:latin typeface="Garamond" panose="02020404030301010803" pitchFamily="18" charset="0"/>
              </a:rPr>
              <a:t> an </a:t>
            </a:r>
            <a:r>
              <a:rPr lang="de-CH" sz="2800" dirty="0" err="1">
                <a:latin typeface="Garamond" panose="02020404030301010803" pitchFamily="18" charset="0"/>
              </a:rPr>
              <a:t>editorial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office</a:t>
            </a:r>
            <a:endParaRPr lang="de-CH" sz="2800" dirty="0">
              <a:latin typeface="Garamond" panose="02020404030301010803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800" dirty="0" err="1">
                <a:latin typeface="Garamond" panose="02020404030301010803" pitchFamily="18" charset="0"/>
              </a:rPr>
              <a:t>Introducing</a:t>
            </a:r>
            <a:r>
              <a:rPr lang="de-CH" sz="2800" dirty="0">
                <a:latin typeface="Garamond" panose="02020404030301010803" pitchFamily="18" charset="0"/>
              </a:rPr>
              <a:t> an </a:t>
            </a:r>
            <a:r>
              <a:rPr lang="de-CH" sz="2800" dirty="0" err="1">
                <a:latin typeface="Garamond" panose="02020404030301010803" pitchFamily="18" charset="0"/>
              </a:rPr>
              <a:t>upload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platform</a:t>
            </a:r>
            <a:endParaRPr lang="de-CH" sz="2800" dirty="0">
              <a:latin typeface="Garamond" panose="02020404030301010803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800" dirty="0" err="1">
                <a:latin typeface="Garamond" panose="02020404030301010803" pitchFamily="18" charset="0"/>
              </a:rPr>
              <a:t>Achieving</a:t>
            </a:r>
            <a:r>
              <a:rPr lang="de-CH" sz="2800" dirty="0">
                <a:latin typeface="Garamond" panose="02020404030301010803" pitchFamily="18" charset="0"/>
              </a:rPr>
              <a:t> a </a:t>
            </a:r>
            <a:r>
              <a:rPr lang="de-CH" sz="2800" dirty="0" err="1">
                <a:latin typeface="Garamond" panose="02020404030301010803" pitchFamily="18" charset="0"/>
              </a:rPr>
              <a:t>greater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reach</a:t>
            </a:r>
            <a:endParaRPr lang="de-CH" sz="2800" dirty="0">
              <a:latin typeface="Garamond" panose="02020404030301010803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800" dirty="0" err="1">
                <a:latin typeface="Garamond" panose="02020404030301010803" pitchFamily="18" charset="0"/>
              </a:rPr>
              <a:t>Establishing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our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project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across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universities</a:t>
            </a:r>
            <a:endParaRPr lang="de-CH" sz="2800" dirty="0">
              <a:latin typeface="Garamond" panose="02020404030301010803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de-CH" sz="2800" dirty="0" err="1">
                <a:latin typeface="Garamond" panose="02020404030301010803" pitchFamily="18" charset="0"/>
              </a:rPr>
              <a:t>Organizing</a:t>
            </a:r>
            <a:r>
              <a:rPr lang="de-CH" sz="2800" dirty="0">
                <a:latin typeface="Garamond" panose="02020404030301010803" pitchFamily="18" charset="0"/>
              </a:rPr>
              <a:t> a </a:t>
            </a:r>
            <a:r>
              <a:rPr lang="de-CH" sz="2800" dirty="0" err="1">
                <a:latin typeface="Garamond" panose="02020404030301010803" pitchFamily="18" charset="0"/>
              </a:rPr>
              <a:t>conference</a:t>
            </a: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1" y="6356350"/>
            <a:ext cx="6438064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5</a:t>
            </a:fld>
            <a:endParaRPr lang="de-CH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2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1227210" cy="1325563"/>
          </a:xfrm>
        </p:spPr>
        <p:txBody>
          <a:bodyPr>
            <a:noAutofit/>
          </a:bodyPr>
          <a:lstStyle/>
          <a:p>
            <a:r>
              <a:rPr lang="de-CH" b="1" dirty="0">
                <a:latin typeface="Garamond" panose="02020404030301010803" pitchFamily="18" charset="0"/>
              </a:rPr>
              <a:t>1. </a:t>
            </a:r>
            <a:r>
              <a:rPr lang="de-CH" b="1" dirty="0" err="1">
                <a:latin typeface="Garamond" panose="02020404030301010803" pitchFamily="18" charset="0"/>
              </a:rPr>
              <a:t>Establishing</a:t>
            </a:r>
            <a:r>
              <a:rPr lang="de-CH" b="1" dirty="0">
                <a:latin typeface="Garamond" panose="02020404030301010803" pitchFamily="18" charset="0"/>
              </a:rPr>
              <a:t> an </a:t>
            </a:r>
            <a:r>
              <a:rPr lang="de-CH" b="1" dirty="0" err="1">
                <a:latin typeface="Garamond" panose="02020404030301010803" pitchFamily="18" charset="0"/>
              </a:rPr>
              <a:t>editorial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office</a:t>
            </a:r>
            <a:endParaRPr lang="de-CH" b="1" dirty="0">
              <a:latin typeface="Garamond" panose="020204040303010108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683161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6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C5A0F9A-3EA6-4429-82D9-0125587C5B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323" y="1446141"/>
            <a:ext cx="3516477" cy="455073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A7BEB22-D1F1-4365-9400-25C6A9ED2352}"/>
              </a:ext>
            </a:extLst>
          </p:cNvPr>
          <p:cNvSpPr txBox="1"/>
          <p:nvPr/>
        </p:nvSpPr>
        <p:spPr>
          <a:xfrm>
            <a:off x="635181" y="1919297"/>
            <a:ext cx="11072910" cy="698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CH" sz="2800" dirty="0" err="1">
                <a:latin typeface="Garamond" panose="02020404030301010803" pitchFamily="18" charset="0"/>
              </a:rPr>
              <a:t>Staff</a:t>
            </a:r>
            <a:endParaRPr lang="de-CH" sz="2800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CH" sz="2800" dirty="0" err="1">
                <a:latin typeface="Garamond" panose="02020404030301010803" pitchFamily="18" charset="0"/>
              </a:rPr>
              <a:t>Streamlining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workflows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CH" sz="2800" dirty="0" err="1">
                <a:latin typeface="Garamond" panose="02020404030301010803" pitchFamily="18" charset="0"/>
              </a:rPr>
              <a:t>Professionalizing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communication</a:t>
            </a:r>
            <a:endParaRPr lang="de-CH" sz="2800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CH" sz="2800" dirty="0">
                <a:latin typeface="Garamond" panose="02020404030301010803" pitchFamily="18" charset="0"/>
              </a:rPr>
              <a:t>Regular </a:t>
            </a:r>
            <a:r>
              <a:rPr lang="de-CH" sz="2800" dirty="0" err="1">
                <a:latin typeface="Garamond" panose="02020404030301010803" pitchFamily="18" charset="0"/>
              </a:rPr>
              <a:t>board</a:t>
            </a:r>
            <a:r>
              <a:rPr lang="de-CH" sz="2800" dirty="0">
                <a:latin typeface="Garamond" panose="02020404030301010803" pitchFamily="18" charset="0"/>
              </a:rPr>
              <a:t> </a:t>
            </a:r>
            <a:r>
              <a:rPr lang="de-CH" sz="2800" dirty="0" err="1">
                <a:latin typeface="Garamond" panose="02020404030301010803" pitchFamily="18" charset="0"/>
              </a:rPr>
              <a:t>meetings</a:t>
            </a: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CH" sz="2400" dirty="0">
                <a:latin typeface="Garamond" panose="02020404030301010803" pitchFamily="18" charset="0"/>
              </a:rPr>
              <a:t>			Anna Graf, </a:t>
            </a:r>
            <a:r>
              <a:rPr lang="de-CH" sz="2400" dirty="0" err="1">
                <a:latin typeface="Garamond" panose="02020404030301010803" pitchFamily="18" charset="0"/>
              </a:rPr>
              <a:t>student</a:t>
            </a:r>
            <a:r>
              <a:rPr lang="de-CH" sz="2400" dirty="0">
                <a:latin typeface="Garamond" panose="02020404030301010803" pitchFamily="18" charset="0"/>
              </a:rPr>
              <a:t> in social </a:t>
            </a:r>
            <a:r>
              <a:rPr lang="de-CH" sz="2400" dirty="0" err="1">
                <a:latin typeface="Garamond" panose="02020404030301010803" pitchFamily="18" charset="0"/>
              </a:rPr>
              <a:t>sciences</a:t>
            </a:r>
            <a:br>
              <a:rPr lang="de-CH" sz="2400" dirty="0">
                <a:latin typeface="Garamond" panose="02020404030301010803" pitchFamily="18" charset="0"/>
              </a:rPr>
            </a:br>
            <a:endParaRPr lang="de-CH" sz="2800" dirty="0">
              <a:latin typeface="Garamond" panose="02020404030301010803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1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1227210" cy="1325563"/>
          </a:xfrm>
        </p:spPr>
        <p:txBody>
          <a:bodyPr>
            <a:noAutofit/>
          </a:bodyPr>
          <a:lstStyle/>
          <a:p>
            <a:r>
              <a:rPr lang="de-CH" b="1" dirty="0">
                <a:latin typeface="Garamond" panose="02020404030301010803" pitchFamily="18" charset="0"/>
              </a:rPr>
              <a:t>2.1 </a:t>
            </a:r>
            <a:r>
              <a:rPr lang="de-CH" b="1" dirty="0" err="1">
                <a:latin typeface="Garamond" panose="02020404030301010803" pitchFamily="18" charset="0"/>
              </a:rPr>
              <a:t>Introducing</a:t>
            </a:r>
            <a:r>
              <a:rPr lang="de-CH" b="1" dirty="0">
                <a:latin typeface="Garamond" panose="02020404030301010803" pitchFamily="18" charset="0"/>
              </a:rPr>
              <a:t> an </a:t>
            </a:r>
            <a:r>
              <a:rPr lang="de-CH" b="1" dirty="0" err="1">
                <a:latin typeface="Garamond" panose="02020404030301010803" pitchFamily="18" charset="0"/>
              </a:rPr>
              <a:t>upload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platform</a:t>
            </a:r>
            <a:endParaRPr lang="de-CH" b="1" dirty="0">
              <a:latin typeface="Garamond" panose="020204040303010108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683161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7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D4C9D1-2307-4836-B0FD-E2AD1B9D13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87" y="1552465"/>
            <a:ext cx="6322625" cy="46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8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1227210" cy="1325563"/>
          </a:xfrm>
        </p:spPr>
        <p:txBody>
          <a:bodyPr>
            <a:noAutofit/>
          </a:bodyPr>
          <a:lstStyle/>
          <a:p>
            <a:r>
              <a:rPr lang="de-CH" b="1" dirty="0">
                <a:latin typeface="Garamond" panose="02020404030301010803" pitchFamily="18" charset="0"/>
              </a:rPr>
              <a:t>2.2 </a:t>
            </a:r>
            <a:r>
              <a:rPr lang="de-CH" b="1" dirty="0" err="1">
                <a:latin typeface="Garamond" panose="02020404030301010803" pitchFamily="18" charset="0"/>
              </a:rPr>
              <a:t>Introducing</a:t>
            </a:r>
            <a:r>
              <a:rPr lang="de-CH" b="1" dirty="0">
                <a:latin typeface="Garamond" panose="02020404030301010803" pitchFamily="18" charset="0"/>
              </a:rPr>
              <a:t> an </a:t>
            </a:r>
            <a:r>
              <a:rPr lang="de-CH" b="1" dirty="0" err="1">
                <a:latin typeface="Garamond" panose="02020404030301010803" pitchFamily="18" charset="0"/>
              </a:rPr>
              <a:t>upload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platform</a:t>
            </a:r>
            <a:endParaRPr lang="de-CH" b="1" dirty="0">
              <a:latin typeface="Garamond" panose="020204040303010108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683161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8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8D4C06-D74A-43E8-8877-656B24C89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2" y="1690689"/>
            <a:ext cx="11393500" cy="43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0381" y="365126"/>
            <a:ext cx="11227210" cy="1325563"/>
          </a:xfrm>
        </p:spPr>
        <p:txBody>
          <a:bodyPr>
            <a:noAutofit/>
          </a:bodyPr>
          <a:lstStyle/>
          <a:p>
            <a:r>
              <a:rPr lang="de-CH" b="1" dirty="0">
                <a:latin typeface="Garamond" panose="02020404030301010803" pitchFamily="18" charset="0"/>
              </a:rPr>
              <a:t>3. </a:t>
            </a:r>
            <a:r>
              <a:rPr lang="de-CH" b="1" dirty="0" err="1">
                <a:latin typeface="Garamond" panose="02020404030301010803" pitchFamily="18" charset="0"/>
              </a:rPr>
              <a:t>Achieving</a:t>
            </a:r>
            <a:r>
              <a:rPr lang="de-CH" b="1" dirty="0">
                <a:latin typeface="Garamond" panose="02020404030301010803" pitchFamily="18" charset="0"/>
              </a:rPr>
              <a:t> a </a:t>
            </a:r>
            <a:r>
              <a:rPr lang="de-CH" b="1" dirty="0" err="1">
                <a:latin typeface="Garamond" panose="02020404030301010803" pitchFamily="18" charset="0"/>
              </a:rPr>
              <a:t>greater</a:t>
            </a:r>
            <a:r>
              <a:rPr lang="de-CH" b="1" dirty="0">
                <a:latin typeface="Garamond" panose="02020404030301010803" pitchFamily="18" charset="0"/>
              </a:rPr>
              <a:t> </a:t>
            </a:r>
            <a:r>
              <a:rPr lang="de-CH" b="1" dirty="0" err="1">
                <a:latin typeface="Garamond" panose="02020404030301010803" pitchFamily="18" charset="0"/>
              </a:rPr>
              <a:t>reach</a:t>
            </a:r>
            <a:endParaRPr lang="de-CH" b="1" dirty="0">
              <a:latin typeface="Garamond" panose="02020404030301010803" pitchFamily="18" charset="0"/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8"/>
          <a:stretch/>
        </p:blipFill>
        <p:spPr>
          <a:xfrm>
            <a:off x="11353802" y="147861"/>
            <a:ext cx="697351" cy="434531"/>
          </a:xfr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F1B36CA-8D6D-4F26-8944-A595A9703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0380" y="6356350"/>
            <a:ext cx="6683161" cy="365125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Garamond" panose="02020404030301010803" pitchFamily="18" charset="0"/>
              </a:rPr>
              <a:t>swissuniversities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</a:rPr>
              <a:t> «P-5 Outcomes: Scientific Information Services for All», November 30, 2021</a:t>
            </a:r>
            <a:endParaRPr lang="de-CH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3C28CA2-442C-4CDA-81A6-2D9E92CE9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947D-4A18-4564-8D6E-8F55A980622C}" type="slidenum">
              <a:rPr lang="de-CH" smtClean="0">
                <a:latin typeface="Garamond" panose="02020404030301010803" pitchFamily="18" charset="0"/>
              </a:rPr>
              <a:t>9</a:t>
            </a:fld>
            <a:endParaRPr lang="de-CH" dirty="0">
              <a:latin typeface="Garamond" panose="02020404030301010803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AFCFF76-BAC5-44D1-89E8-6C1AD8085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09" y="1690689"/>
            <a:ext cx="2857647" cy="41594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FF1A78-0840-446B-9C4A-D28CC37E1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9"/>
            <a:ext cx="2851297" cy="414041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9F26BE5-9100-405D-A01C-3665196658C6}"/>
              </a:ext>
            </a:extLst>
          </p:cNvPr>
          <p:cNvSpPr txBox="1"/>
          <p:nvPr/>
        </p:nvSpPr>
        <p:spPr>
          <a:xfrm>
            <a:off x="8947297" y="1571583"/>
            <a:ext cx="3399747" cy="643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dirty="0">
                <a:latin typeface="Garamond" panose="02020404030301010803" pitchFamily="18" charset="0"/>
              </a:rPr>
              <a:t>Mete Erdogan</a:t>
            </a:r>
          </a:p>
          <a:p>
            <a:pPr>
              <a:lnSpc>
                <a:spcPct val="150000"/>
              </a:lnSpc>
            </a:pPr>
            <a:r>
              <a:rPr lang="de-DE" sz="2400" i="1" dirty="0" err="1">
                <a:latin typeface="Garamond" panose="02020404030301010803" pitchFamily="18" charset="0"/>
              </a:rPr>
              <a:t>Massnahmenanordnung</a:t>
            </a:r>
            <a:r>
              <a:rPr lang="de-DE" sz="2400" i="1" dirty="0">
                <a:latin typeface="Garamond" panose="02020404030301010803" pitchFamily="18" charset="0"/>
              </a:rPr>
              <a:t> </a:t>
            </a:r>
            <a:br>
              <a:rPr lang="de-DE" sz="2400" i="1" dirty="0">
                <a:latin typeface="Garamond" panose="02020404030301010803" pitchFamily="18" charset="0"/>
              </a:rPr>
            </a:br>
            <a:r>
              <a:rPr lang="de-DE" sz="2400" i="1" dirty="0">
                <a:latin typeface="Garamond" panose="02020404030301010803" pitchFamily="18" charset="0"/>
              </a:rPr>
              <a:t>bei Kleptomanie? </a:t>
            </a:r>
          </a:p>
          <a:p>
            <a:pPr>
              <a:lnSpc>
                <a:spcPct val="150000"/>
              </a:lnSpc>
            </a:pPr>
            <a:endParaRPr lang="de-DE" sz="2400" i="1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DE" sz="2400" i="1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400" dirty="0" err="1">
                <a:latin typeface="Garamond" panose="02020404030301010803" pitchFamily="18" charset="0"/>
              </a:rPr>
              <a:t>January</a:t>
            </a:r>
            <a:r>
              <a:rPr lang="de-DE" sz="2400" dirty="0">
                <a:latin typeface="Garamond" panose="02020404030301010803" pitchFamily="18" charset="0"/>
              </a:rPr>
              <a:t> 2021 </a:t>
            </a:r>
            <a:endParaRPr lang="de-DE" sz="2400" b="1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400" b="1" dirty="0">
                <a:latin typeface="Garamond" panose="02020404030301010803" pitchFamily="18" charset="0"/>
              </a:rPr>
              <a:t>In </a:t>
            </a:r>
            <a:r>
              <a:rPr lang="de-DE" sz="2400" b="1" u="sng" dirty="0">
                <a:latin typeface="Garamond" panose="02020404030301010803" pitchFamily="18" charset="0"/>
              </a:rPr>
              <a:t>German</a:t>
            </a:r>
            <a:endParaRPr lang="de-CH" sz="2400" b="1" u="sng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Garamond" panose="02020404030301010803" pitchFamily="18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DAE493B-6A29-40E1-960D-5784194B9530}"/>
              </a:ext>
            </a:extLst>
          </p:cNvPr>
          <p:cNvSpPr txBox="1"/>
          <p:nvPr/>
        </p:nvSpPr>
        <p:spPr>
          <a:xfrm>
            <a:off x="3510979" y="1690801"/>
            <a:ext cx="3399747" cy="6430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dirty="0" err="1">
                <a:latin typeface="Garamond" panose="02020404030301010803" pitchFamily="18" charset="0"/>
              </a:rPr>
              <a:t>Chieh</a:t>
            </a:r>
            <a:r>
              <a:rPr lang="de-CH" sz="2400" dirty="0">
                <a:latin typeface="Garamond" panose="02020404030301010803" pitchFamily="18" charset="0"/>
              </a:rPr>
              <a:t>-Jan Sun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Garamond" panose="02020404030301010803" pitchFamily="18" charset="0"/>
              </a:rPr>
              <a:t>Cambridge Analytica: </a:t>
            </a:r>
            <a:br>
              <a:rPr lang="en-US" sz="2400" i="1" dirty="0">
                <a:latin typeface="Garamond" panose="02020404030301010803" pitchFamily="18" charset="0"/>
              </a:rPr>
            </a:br>
            <a:r>
              <a:rPr lang="en-US" sz="2400" i="1" dirty="0">
                <a:latin typeface="Garamond" panose="02020404030301010803" pitchFamily="18" charset="0"/>
              </a:rPr>
              <a:t>A Property-Based </a:t>
            </a:r>
            <a:br>
              <a:rPr lang="en-US" sz="2400" i="1" dirty="0">
                <a:latin typeface="Garamond" panose="02020404030301010803" pitchFamily="18" charset="0"/>
              </a:rPr>
            </a:br>
            <a:r>
              <a:rPr lang="en-US" sz="2400" i="1" dirty="0">
                <a:latin typeface="Garamond" panose="02020404030301010803" pitchFamily="18" charset="0"/>
              </a:rPr>
              <a:t>Solution</a:t>
            </a:r>
          </a:p>
          <a:p>
            <a:pPr>
              <a:lnSpc>
                <a:spcPct val="150000"/>
              </a:lnSpc>
            </a:pPr>
            <a:endParaRPr lang="de-DE" sz="2400" i="1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400" dirty="0">
                <a:latin typeface="Garamond" panose="02020404030301010803" pitchFamily="18" charset="0"/>
              </a:rPr>
              <a:t>April 2020</a:t>
            </a:r>
            <a:endParaRPr lang="de-DE" sz="2400" b="1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de-DE" sz="2400" b="1" dirty="0">
                <a:latin typeface="Garamond" panose="02020404030301010803" pitchFamily="18" charset="0"/>
              </a:rPr>
              <a:t>In </a:t>
            </a:r>
            <a:r>
              <a:rPr lang="de-DE" sz="2400" b="1" u="sng" dirty="0">
                <a:latin typeface="Garamond" panose="02020404030301010803" pitchFamily="18" charset="0"/>
              </a:rPr>
              <a:t>Englisch</a:t>
            </a:r>
            <a:endParaRPr lang="de-CH" sz="2400" b="1" u="sng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endParaRPr lang="de-CH" sz="2800" dirty="0">
              <a:latin typeface="Garamond" panose="02020404030301010803" pitchFamily="18" charset="0"/>
            </a:endParaRPr>
          </a:p>
          <a:p>
            <a:pPr>
              <a:lnSpc>
                <a:spcPct val="130000"/>
              </a:lnSpc>
            </a:pPr>
            <a:endParaRPr lang="en-US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66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572</Words>
  <Application>Microsoft Office PowerPoint</Application>
  <PresentationFormat>Breitbild</PresentationFormat>
  <Paragraphs>119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Gadugi</vt:lpstr>
      <vt:lpstr>Garamond</vt:lpstr>
      <vt:lpstr>Wingdings</vt:lpstr>
      <vt:lpstr>Office</vt:lpstr>
      <vt:lpstr>PowerPoint-Präsentation</vt:lpstr>
      <vt:lpstr>...who we are</vt:lpstr>
      <vt:lpstr>... the concept we follow</vt:lpstr>
      <vt:lpstr>... what we do</vt:lpstr>
      <vt:lpstr>Evaluation: Key Milestones 2020</vt:lpstr>
      <vt:lpstr>1. Establishing an editorial office</vt:lpstr>
      <vt:lpstr>2.1 Introducing an upload platform</vt:lpstr>
      <vt:lpstr>2.2 Introducing an upload platform</vt:lpstr>
      <vt:lpstr>3. Achieving a greater reach</vt:lpstr>
      <vt:lpstr>4. Establishing our project across universities</vt:lpstr>
      <vt:lpstr>5. Organizing a conference</vt:lpstr>
      <vt:lpstr>Evaluation: Key Milestones 2020</vt:lpstr>
      <vt:lpstr>Where we go from here …</vt:lpstr>
      <vt:lpstr>Thank you!</vt:lpstr>
    </vt:vector>
  </TitlesOfParts>
  <Company>Universität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Picecchi Dario</dc:creator>
  <cp:lastModifiedBy>Fabienne Graf</cp:lastModifiedBy>
  <cp:revision>148</cp:revision>
  <dcterms:created xsi:type="dcterms:W3CDTF">2020-01-17T10:09:06Z</dcterms:created>
  <dcterms:modified xsi:type="dcterms:W3CDTF">2021-11-30T10:48:30Z</dcterms:modified>
</cp:coreProperties>
</file>