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301" r:id="rId2"/>
    <p:sldId id="303" r:id="rId3"/>
    <p:sldId id="410" r:id="rId4"/>
    <p:sldId id="412" r:id="rId5"/>
    <p:sldId id="397" r:id="rId6"/>
    <p:sldId id="263" r:id="rId7"/>
    <p:sldId id="264" r:id="rId8"/>
  </p:sldIdLst>
  <p:sldSz cx="9144000" cy="5143500" type="screen16x9"/>
  <p:notesSz cx="51435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-Ann" id="{8773753C-2EF6-3B4A-8915-E286CACDB768}">
          <p14:sldIdLst>
            <p14:sldId id="301"/>
            <p14:sldId id="303"/>
            <p14:sldId id="410"/>
            <p14:sldId id="412"/>
            <p14:sldId id="397"/>
            <p14:sldId id="263"/>
            <p14:sldId id="264"/>
          </p14:sldIdLst>
        </p14:section>
        <p14:section name="Presentation" id="{1EF4B434-A393-41C8-97F9-A710822ECA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n William" initials="DW" lastIdx="1" clrIdx="0">
    <p:extLst>
      <p:ext uri="{19B8F6BF-5375-455C-9EA6-DF929625EA0E}">
        <p15:presenceInfo xmlns:p15="http://schemas.microsoft.com/office/powerpoint/2012/main" userId="Doron William" providerId="None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88900" autoAdjust="0"/>
  </p:normalViewPr>
  <p:slideViewPr>
    <p:cSldViewPr>
      <p:cViewPr varScale="1">
        <p:scale>
          <a:sx n="209" d="100"/>
          <a:sy n="209" d="100"/>
        </p:scale>
        <p:origin x="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</a:defRPr>
            </a:lvl1pPr>
          </a:lstStyle>
          <a:p>
            <a:pPr>
              <a:defRPr/>
            </a:pPr>
            <a:fld id="{D38C42EC-26CF-584C-B31A-61AF55B48916}" type="datetime1">
              <a:rPr lang="de-CH"/>
              <a:t>26.11.21</a:t>
            </a:fld>
            <a:endParaRPr lang="en-US"/>
          </a:p>
        </p:txBody>
      </p:sp>
      <p:sp>
        <p:nvSpPr>
          <p:cNvPr id="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</a:defRPr>
            </a:lvl1pPr>
          </a:lstStyle>
          <a:p>
            <a:pPr>
              <a:defRPr/>
            </a:pPr>
            <a:fld id="{67536575-D5E2-0543-994D-FC477E23BF1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>
      <a:defRPr sz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>
      <a:defRPr sz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457200">
      <a:defRPr sz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457200">
      <a:defRPr sz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457200">
      <a:defRPr sz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8C42EC-26CF-584C-B31A-61AF55B48916}" type="datetime1">
              <a:rPr lang="de-CH" smtClean="0"/>
              <a:t>26.11.21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36575-D5E2-0543-994D-FC477E23B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Nu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413" y="484313"/>
            <a:ext cx="9135173" cy="1892808"/>
          </a:xfrm>
          <a:prstGeom prst="rect">
            <a:avLst/>
          </a:prstGeom>
        </p:spPr>
      </p:pic>
      <p:pic>
        <p:nvPicPr>
          <p:cNvPr id="5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485360"/>
            <a:ext cx="9144000" cy="1890712"/>
          </a:xfrm>
          <a:prstGeom prst="rect">
            <a:avLst/>
          </a:prstGeom>
        </p:spPr>
      </p:pic>
      <p:pic>
        <p:nvPicPr>
          <p:cNvPr id="6" name="Picture 11" descr="RGB_SWITCH_Logo_skalierbar.pdf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00" y="2883788"/>
            <a:ext cx="2269277" cy="525653"/>
          </a:xfrm>
          <a:prstGeom prst="rect">
            <a:avLst/>
          </a:prstGeom>
        </p:spPr>
      </p:pic>
      <p:sp>
        <p:nvSpPr>
          <p:cNvPr id="7" name="Title Placeholder 1"/>
          <p:cNvSpPr>
            <a:spLocks noAdjustHandles="1"/>
          </p:cNvSpPr>
          <p:nvPr userDrawn="1"/>
        </p:nvSpPr>
        <p:spPr bwMode="auto">
          <a:xfrm>
            <a:off x="470558" y="4861606"/>
            <a:ext cx="1149350" cy="20762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265113" algn="l" defTabSz="457200">
              <a:spcBef>
                <a:spcPts val="0"/>
              </a:spcBef>
              <a:buNone/>
              <a:defRPr sz="3600" b="0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 algn="l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© </a:t>
            </a:r>
            <a:r>
              <a:rPr lang="de-CH" sz="90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 SWITCH | </a:t>
            </a:r>
            <a:fld id="{7D94E19C-65DB-B947-944C-35C6800AC389}" type="slidenum">
              <a:rPr lang="en-GB" sz="90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50581" y="4861606"/>
            <a:ext cx="156482" cy="190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50581" y="934203"/>
            <a:ext cx="8556171" cy="857250"/>
          </a:xfrm>
        </p:spPr>
        <p:txBody>
          <a:bodyPr/>
          <a:lstStyle>
            <a:lvl2pPr>
              <a:defRPr>
                <a:solidFill>
                  <a:srgbClr val="00247D"/>
                </a:solidFill>
              </a:defRPr>
            </a:lvl2pPr>
          </a:lstStyle>
          <a:p>
            <a:pPr marL="0" lvl="1">
              <a:defRPr/>
            </a:pPr>
            <a:r>
              <a:rPr lang="en-US" sz="3600">
                <a:solidFill>
                  <a:srgbClr val="00247D"/>
                </a:solidFill>
              </a:rPr>
              <a:t>Infrastructure &amp;</a:t>
            </a:r>
            <a:br>
              <a:rPr lang="en-US" sz="3600">
                <a:solidFill>
                  <a:srgbClr val="00247D"/>
                </a:solidFill>
              </a:rPr>
            </a:br>
            <a:r>
              <a:rPr lang="en-US" sz="3600">
                <a:solidFill>
                  <a:srgbClr val="00247D"/>
                </a:solidFill>
              </a:rPr>
              <a:t>Data Services</a:t>
            </a:r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normaler Tex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30629" y="71915"/>
            <a:ext cx="85561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30628" y="1142405"/>
            <a:ext cx="8556171" cy="348905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Inhalt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er &amp; Foo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AdjustHandles="1"/>
          </p:cNvSpPr>
          <p:nvPr userDrawn="1"/>
        </p:nvSpPr>
        <p:spPr bwMode="auto">
          <a:xfrm>
            <a:off x="1116139" y="4964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Nu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RGB_SWITCH_Logo_skalierbar.pdf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66338" y="113230"/>
            <a:ext cx="800802" cy="185497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eere 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er &amp; Foo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AdjustHandles="1"/>
          </p:cNvSpPr>
          <p:nvPr userDrawn="1"/>
        </p:nvSpPr>
        <p:spPr bwMode="auto">
          <a:xfrm>
            <a:off x="1116139" y="4964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/>
          <p:nvPr userDrawn="1"/>
        </p:nvSpPr>
        <p:spPr bwMode="auto">
          <a:xfrm>
            <a:off x="1967312" y="1714658"/>
            <a:ext cx="45719" cy="150812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967312" y="1233182"/>
            <a:ext cx="45719" cy="2608976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a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SWITCH-Background-darkblue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Oran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15301" y="78971"/>
            <a:ext cx="85561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301" y="1046430"/>
            <a:ext cx="8556171" cy="34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GB"/>
          </a:p>
        </p:txBody>
      </p:sp>
      <p:sp>
        <p:nvSpPr>
          <p:cNvPr id="6" name="Title Placeholder 1"/>
          <p:cNvSpPr>
            <a:spLocks/>
          </p:cNvSpPr>
          <p:nvPr/>
        </p:nvSpPr>
        <p:spPr bwMode="auto">
          <a:xfrm>
            <a:off x="470558" y="4861606"/>
            <a:ext cx="1149350" cy="20762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265113" algn="l" defTabSz="457200">
              <a:spcBef>
                <a:spcPts val="0"/>
              </a:spcBef>
              <a:buNone/>
              <a:defRPr sz="3600" b="0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 algn="l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© </a:t>
            </a:r>
            <a:r>
              <a:rPr lang="de-CH" sz="90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 SWITCH | </a:t>
            </a:r>
            <a:fld id="{7D94E19C-65DB-B947-944C-35C6800AC389}" type="slidenum">
              <a:rPr lang="en-GB" sz="90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50581" y="4861606"/>
            <a:ext cx="156482" cy="190500"/>
          </a:xfrm>
          <a:prstGeom prst="rect">
            <a:avLst/>
          </a:prstGeom>
        </p:spPr>
      </p:pic>
      <p:pic>
        <p:nvPicPr>
          <p:cNvPr id="8" name="Picture 2" descr="RGB_SWITCH_Logo_skalierbar.pdf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8166338" y="113230"/>
            <a:ext cx="800802" cy="185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indent="0" algn="l" defTabSz="457200">
        <a:spcBef>
          <a:spcPts val="0"/>
        </a:spcBef>
        <a:buNone/>
        <a:defRPr sz="3200" b="0" i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179388" indent="-179388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717550" indent="-179388" algn="l" defTabSz="457200">
        <a:spcBef>
          <a:spcPts val="0"/>
        </a:spcBef>
        <a:buFont typeface="Arial"/>
        <a:buChar char="–"/>
        <a:defRPr sz="1600">
          <a:solidFill>
            <a:schemeClr val="tx1"/>
          </a:solidFill>
          <a:latin typeface="Arial"/>
          <a:ea typeface="+mn-ea"/>
          <a:cs typeface="Arial"/>
        </a:defRPr>
      </a:lvl4pPr>
      <a:lvl5pPr marL="895350" indent="-177800" algn="l" defTabSz="457200">
        <a:spcBef>
          <a:spcPts val="0"/>
        </a:spcBef>
        <a:buFont typeface="Arial"/>
        <a:buChar char="»"/>
        <a:defRPr sz="16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E192487-67EE-0249-8101-13805A456E8F}"/>
              </a:ext>
            </a:extLst>
          </p:cNvPr>
          <p:cNvSpPr txBox="1">
            <a:spLocks/>
          </p:cNvSpPr>
          <p:nvPr/>
        </p:nvSpPr>
        <p:spPr>
          <a:xfrm>
            <a:off x="4617156" y="3588393"/>
            <a:ext cx="4674131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Ann Harding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01B2958-6F9D-E341-A15F-504CF0AB4503}"/>
              </a:ext>
            </a:extLst>
          </p:cNvPr>
          <p:cNvSpPr txBox="1">
            <a:spLocks/>
          </p:cNvSpPr>
          <p:nvPr/>
        </p:nvSpPr>
        <p:spPr>
          <a:xfrm>
            <a:off x="4617155" y="3876393"/>
            <a:ext cx="4674131" cy="28800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ann.harding@switch.ch</a:t>
            </a:r>
            <a:endParaRPr lang="de-CH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4E18178-C2CF-8E4D-AA46-98F1E7A605CD}"/>
              </a:ext>
            </a:extLst>
          </p:cNvPr>
          <p:cNvSpPr txBox="1">
            <a:spLocks/>
          </p:cNvSpPr>
          <p:nvPr/>
        </p:nvSpPr>
        <p:spPr>
          <a:xfrm>
            <a:off x="4617155" y="4164393"/>
            <a:ext cx="4674131" cy="28800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HECD August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47D2AE-8D27-4644-AC48-56FF78FE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"/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SWITCHengines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– Your Community IaaS</a:t>
            </a:r>
          </a:p>
        </p:txBody>
      </p:sp>
    </p:spTree>
    <p:extLst>
      <p:ext uri="{BB962C8B-B14F-4D97-AF65-F5344CB8AC3E}">
        <p14:creationId xmlns:p14="http://schemas.microsoft.com/office/powerpoint/2010/main" val="30961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3">
            <a:extLst>
              <a:ext uri="{FF2B5EF4-FFF2-40B4-BE49-F238E27FC236}">
                <a16:creationId xmlns:a16="http://schemas.microsoft.com/office/drawing/2014/main" id="{A2E95911-89DD-AE48-9F07-AC2B8AA9C5EF}"/>
              </a:ext>
            </a:extLst>
          </p:cNvPr>
          <p:cNvSpPr txBox="1">
            <a:spLocks/>
          </p:cNvSpPr>
          <p:nvPr/>
        </p:nvSpPr>
        <p:spPr>
          <a:xfrm>
            <a:off x="350838" y="296863"/>
            <a:ext cx="7353300" cy="685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>
                <a:latin typeface="Arial" charset="0"/>
              </a:rPr>
              <a:t>SWITCHengines</a:t>
            </a:r>
            <a:endParaRPr lang="en-US" dirty="0">
              <a:latin typeface="Arial" charset="0"/>
            </a:endParaRPr>
          </a:p>
        </p:txBody>
      </p:sp>
      <p:grpSp>
        <p:nvGrpSpPr>
          <p:cNvPr id="48" name="Group 87">
            <a:extLst>
              <a:ext uri="{FF2B5EF4-FFF2-40B4-BE49-F238E27FC236}">
                <a16:creationId xmlns:a16="http://schemas.microsoft.com/office/drawing/2014/main" id="{53413C47-CFCA-4D4F-B6BE-DF8C096D6A61}"/>
              </a:ext>
            </a:extLst>
          </p:cNvPr>
          <p:cNvGrpSpPr>
            <a:grpSpLocks/>
          </p:cNvGrpSpPr>
          <p:nvPr/>
        </p:nvGrpSpPr>
        <p:grpSpPr bwMode="auto">
          <a:xfrm>
            <a:off x="-1458913" y="914400"/>
            <a:ext cx="3532188" cy="2073275"/>
            <a:chOff x="-1458222" y="914400"/>
            <a:chExt cx="3532277" cy="2074055"/>
          </a:xfrm>
        </p:grpSpPr>
        <p:pic>
          <p:nvPicPr>
            <p:cNvPr id="49" name="Picture 86">
              <a:extLst>
                <a:ext uri="{FF2B5EF4-FFF2-40B4-BE49-F238E27FC236}">
                  <a16:creationId xmlns:a16="http://schemas.microsoft.com/office/drawing/2014/main" id="{12C93CA7-D365-514E-AFA2-176D932AD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8222" y="2021281"/>
              <a:ext cx="2721710" cy="74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7">
              <a:extLst>
                <a:ext uri="{FF2B5EF4-FFF2-40B4-BE49-F238E27FC236}">
                  <a16:creationId xmlns:a16="http://schemas.microsoft.com/office/drawing/2014/main" id="{BF5CA347-CFA2-4445-9983-2C8E7D2E4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2074055" cy="207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60">
            <a:extLst>
              <a:ext uri="{FF2B5EF4-FFF2-40B4-BE49-F238E27FC236}">
                <a16:creationId xmlns:a16="http://schemas.microsoft.com/office/drawing/2014/main" id="{059BF3C6-2B6B-444E-9C42-9563221F8335}"/>
              </a:ext>
            </a:extLst>
          </p:cNvPr>
          <p:cNvSpPr/>
          <p:nvPr/>
        </p:nvSpPr>
        <p:spPr>
          <a:xfrm>
            <a:off x="2073807" y="1040974"/>
            <a:ext cx="626532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Customer tailored computing and storage performance for universities, research and teaching –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further developed in the SCALE-UP project mandated by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swissuniversities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" name="Rectangle 85">
            <a:extLst>
              <a:ext uri="{FF2B5EF4-FFF2-40B4-BE49-F238E27FC236}">
                <a16:creationId xmlns:a16="http://schemas.microsoft.com/office/drawing/2014/main" id="{6A505220-B122-8948-8648-B4B8F3986F8B}"/>
              </a:ext>
            </a:extLst>
          </p:cNvPr>
          <p:cNvSpPr/>
          <p:nvPr/>
        </p:nvSpPr>
        <p:spPr>
          <a:xfrm>
            <a:off x="4673600" y="3427111"/>
            <a:ext cx="3835400" cy="16825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000" dirty="0">
                <a:solidFill>
                  <a:srgbClr val="00247D"/>
                </a:solidFill>
                <a:ea typeface="+mn-ea"/>
                <a:cs typeface="+mn-cs"/>
              </a:rPr>
              <a:t>Your benefits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Your data in Switzerland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Integrated network and security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Support for academic use cases 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Simple administration and billing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Created together with you</a:t>
            </a:r>
          </a:p>
        </p:txBody>
      </p:sp>
      <p:sp>
        <p:nvSpPr>
          <p:cNvPr id="53" name="Rectangle 91">
            <a:extLst>
              <a:ext uri="{FF2B5EF4-FFF2-40B4-BE49-F238E27FC236}">
                <a16:creationId xmlns:a16="http://schemas.microsoft.com/office/drawing/2014/main" id="{F7C66C31-1434-F54F-8D8C-7DAF89274DCB}"/>
              </a:ext>
            </a:extLst>
          </p:cNvPr>
          <p:cNvSpPr/>
          <p:nvPr/>
        </p:nvSpPr>
        <p:spPr>
          <a:xfrm>
            <a:off x="2073275" y="2053715"/>
            <a:ext cx="2020887" cy="22211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de-DE" altLang="de-DE" sz="2000" dirty="0">
                <a:solidFill>
                  <a:srgbClr val="00247D"/>
                </a:solidFill>
                <a:ea typeface="+mn-ea"/>
                <a:cs typeface="+mn-cs"/>
              </a:rPr>
              <a:t>Users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Universities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Research institutions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eLearning Center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University hospitals</a:t>
            </a:r>
          </a:p>
          <a:p>
            <a:pPr marL="177800" indent="-177800" fontAlgn="auto">
              <a:spcBef>
                <a:spcPts val="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ea typeface="+mn-ea"/>
                <a:cs typeface="+mn-cs"/>
              </a:rPr>
              <a:t>Spin-Offs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endParaRPr lang="de-DE" altLang="de-DE" sz="1600" b="1" dirty="0">
              <a:solidFill>
                <a:srgbClr val="00247D"/>
              </a:solidFill>
              <a:ea typeface="+mn-ea"/>
              <a:cs typeface="+mn-cs"/>
            </a:endParaRPr>
          </a:p>
        </p:txBody>
      </p:sp>
      <p:sp>
        <p:nvSpPr>
          <p:cNvPr id="54" name="Rectangle 102">
            <a:extLst>
              <a:ext uri="{FF2B5EF4-FFF2-40B4-BE49-F238E27FC236}">
                <a16:creationId xmlns:a16="http://schemas.microsoft.com/office/drawing/2014/main" id="{69432FC9-C711-C14E-BAF1-746D14BE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2031490"/>
            <a:ext cx="39957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de-CH" sz="2000" dirty="0">
                <a:solidFill>
                  <a:srgbClr val="00247D"/>
                </a:solidFill>
              </a:rPr>
              <a:t>Services</a:t>
            </a:r>
          </a:p>
          <a:p>
            <a:pPr marL="271463" lvl="1" indent="-271463">
              <a:spcBef>
                <a:spcPts val="200"/>
              </a:spcBef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Compute resources</a:t>
            </a:r>
          </a:p>
          <a:p>
            <a:pPr marL="271463" lvl="1" indent="-271463">
              <a:spcBef>
                <a:spcPts val="200"/>
              </a:spcBef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Storage</a:t>
            </a:r>
          </a:p>
          <a:p>
            <a:pPr marL="271463" lvl="1" indent="-271463">
              <a:spcBef>
                <a:spcPts val="200"/>
              </a:spcBef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Classroom/lab features</a:t>
            </a:r>
            <a:endParaRPr lang="de-CH" sz="1500" dirty="0">
              <a:solidFill>
                <a:srgbClr val="000000"/>
              </a:solidFill>
            </a:endParaRPr>
          </a:p>
        </p:txBody>
      </p:sp>
      <p:sp>
        <p:nvSpPr>
          <p:cNvPr id="55" name="Arc 111">
            <a:extLst>
              <a:ext uri="{FF2B5EF4-FFF2-40B4-BE49-F238E27FC236}">
                <a16:creationId xmlns:a16="http://schemas.microsoft.com/office/drawing/2014/main" id="{B4CFE023-359E-C24B-9BCB-7C4BFACBC979}"/>
              </a:ext>
            </a:extLst>
          </p:cNvPr>
          <p:cNvSpPr/>
          <p:nvPr/>
        </p:nvSpPr>
        <p:spPr>
          <a:xfrm>
            <a:off x="7442200" y="1015513"/>
            <a:ext cx="896937" cy="820738"/>
          </a:xfrm>
          <a:prstGeom prst="arc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56" name="Straight Connector 113">
            <a:extLst>
              <a:ext uri="{FF2B5EF4-FFF2-40B4-BE49-F238E27FC236}">
                <a16:creationId xmlns:a16="http://schemas.microsoft.com/office/drawing/2014/main" id="{8598E832-100C-184D-9705-7D4A507A93BF}"/>
              </a:ext>
            </a:extLst>
          </p:cNvPr>
          <p:cNvCxnSpPr/>
          <p:nvPr/>
        </p:nvCxnSpPr>
        <p:spPr>
          <a:xfrm flipH="1">
            <a:off x="2136775" y="1015513"/>
            <a:ext cx="5753100" cy="0"/>
          </a:xfrm>
          <a:prstGeom prst="line">
            <a:avLst/>
          </a:prstGeom>
          <a:ln w="38100" cmpd="sng">
            <a:solidFill>
              <a:srgbClr val="F3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rc 117">
            <a:extLst>
              <a:ext uri="{FF2B5EF4-FFF2-40B4-BE49-F238E27FC236}">
                <a16:creationId xmlns:a16="http://schemas.microsoft.com/office/drawing/2014/main" id="{152FC4E3-CEE0-D143-942F-E43179D5B521}"/>
              </a:ext>
            </a:extLst>
          </p:cNvPr>
          <p:cNvSpPr/>
          <p:nvPr/>
        </p:nvSpPr>
        <p:spPr>
          <a:xfrm>
            <a:off x="7442200" y="2026728"/>
            <a:ext cx="896937" cy="820737"/>
          </a:xfrm>
          <a:prstGeom prst="arc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58" name="Straight Connector 118">
            <a:extLst>
              <a:ext uri="{FF2B5EF4-FFF2-40B4-BE49-F238E27FC236}">
                <a16:creationId xmlns:a16="http://schemas.microsoft.com/office/drawing/2014/main" id="{A5B4D89A-107E-084B-8613-C6FD2CACE6B7}"/>
              </a:ext>
            </a:extLst>
          </p:cNvPr>
          <p:cNvCxnSpPr/>
          <p:nvPr/>
        </p:nvCxnSpPr>
        <p:spPr>
          <a:xfrm flipH="1">
            <a:off x="4769869" y="2026728"/>
            <a:ext cx="3124200" cy="4762"/>
          </a:xfrm>
          <a:prstGeom prst="line">
            <a:avLst/>
          </a:prstGeom>
          <a:ln w="38100" cmpd="sng">
            <a:solidFill>
              <a:srgbClr val="F3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rc 121">
            <a:extLst>
              <a:ext uri="{FF2B5EF4-FFF2-40B4-BE49-F238E27FC236}">
                <a16:creationId xmlns:a16="http://schemas.microsoft.com/office/drawing/2014/main" id="{2F2A099C-01C9-8347-ADB7-3F6E2E1B5E06}"/>
              </a:ext>
            </a:extLst>
          </p:cNvPr>
          <p:cNvSpPr/>
          <p:nvPr/>
        </p:nvSpPr>
        <p:spPr>
          <a:xfrm>
            <a:off x="7442200" y="3427111"/>
            <a:ext cx="896937" cy="820738"/>
          </a:xfrm>
          <a:prstGeom prst="arc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60" name="Straight Connector 122">
            <a:extLst>
              <a:ext uri="{FF2B5EF4-FFF2-40B4-BE49-F238E27FC236}">
                <a16:creationId xmlns:a16="http://schemas.microsoft.com/office/drawing/2014/main" id="{D0DD598B-B9EF-2449-AC5D-C8AB111C801F}"/>
              </a:ext>
            </a:extLst>
          </p:cNvPr>
          <p:cNvCxnSpPr/>
          <p:nvPr/>
        </p:nvCxnSpPr>
        <p:spPr>
          <a:xfrm flipH="1">
            <a:off x="4769869" y="3427111"/>
            <a:ext cx="3124200" cy="0"/>
          </a:xfrm>
          <a:prstGeom prst="line">
            <a:avLst/>
          </a:prstGeom>
          <a:ln w="38100" cmpd="sng">
            <a:solidFill>
              <a:srgbClr val="F3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125">
            <a:extLst>
              <a:ext uri="{FF2B5EF4-FFF2-40B4-BE49-F238E27FC236}">
                <a16:creationId xmlns:a16="http://schemas.microsoft.com/office/drawing/2014/main" id="{CF163C0F-3CEC-5646-A12C-9B6A2B94D890}"/>
              </a:ext>
            </a:extLst>
          </p:cNvPr>
          <p:cNvSpPr/>
          <p:nvPr/>
        </p:nvSpPr>
        <p:spPr>
          <a:xfrm>
            <a:off x="3505200" y="2026728"/>
            <a:ext cx="896937" cy="820737"/>
          </a:xfrm>
          <a:prstGeom prst="arc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62" name="Straight Connector 126">
            <a:extLst>
              <a:ext uri="{FF2B5EF4-FFF2-40B4-BE49-F238E27FC236}">
                <a16:creationId xmlns:a16="http://schemas.microsoft.com/office/drawing/2014/main" id="{9BCF4F3A-A5CA-E94B-BCA2-9F8D790687A3}"/>
              </a:ext>
            </a:extLst>
          </p:cNvPr>
          <p:cNvCxnSpPr/>
          <p:nvPr/>
        </p:nvCxnSpPr>
        <p:spPr>
          <a:xfrm flipH="1">
            <a:off x="2140969" y="2026728"/>
            <a:ext cx="1816100" cy="0"/>
          </a:xfrm>
          <a:prstGeom prst="line">
            <a:avLst/>
          </a:prstGeom>
          <a:ln w="38100" cmpd="sng">
            <a:solidFill>
              <a:srgbClr val="F3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2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E9BF-D2FC-BD4F-B3FB-F64DB3FB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Usage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EAF4-CC92-EC4B-887D-5A9F8FFD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42405"/>
            <a:ext cx="5665508" cy="348905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Classroom usage during semester. Cost effective way to provide infrastructure to students</a:t>
            </a:r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Simulations, Machine Learning, Infrastructure, Storage</a:t>
            </a:r>
          </a:p>
          <a:p>
            <a:pPr lvl="1"/>
            <a:r>
              <a:rPr lang="en-US" dirty="0"/>
              <a:t>SNF Funding</a:t>
            </a:r>
          </a:p>
          <a:p>
            <a:r>
              <a:rPr lang="en-US" dirty="0"/>
              <a:t>University IT Services</a:t>
            </a:r>
          </a:p>
          <a:p>
            <a:pPr lvl="1"/>
            <a:r>
              <a:rPr lang="en-US" dirty="0"/>
              <a:t>Backups, Storage, Virtual Machines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2F1CD-CFA7-7D4D-8376-1E4BC192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896" y="853560"/>
            <a:ext cx="1574800" cy="157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B4711-174B-8046-90FF-BBEB4880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92" y="1923678"/>
            <a:ext cx="1574800" cy="157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2A194-6DF1-4E46-9CEE-428F97C1B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896" y="3291830"/>
            <a:ext cx="1551000" cy="15479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67F56-4A2A-FF4D-8AA5-D17FCCDF25AA}"/>
              </a:ext>
            </a:extLst>
          </p:cNvPr>
          <p:cNvCxnSpPr/>
          <p:nvPr/>
        </p:nvCxnSpPr>
        <p:spPr bwMode="auto">
          <a:xfrm flipH="1">
            <a:off x="6742995" y="1966921"/>
            <a:ext cx="360040" cy="288032"/>
          </a:xfrm>
          <a:prstGeom prst="line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0AFFA0-3E79-5343-8491-8C5278A75A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92443" y="3178025"/>
            <a:ext cx="506524" cy="378015"/>
          </a:xfrm>
          <a:prstGeom prst="line">
            <a:avLst/>
          </a:prstGeom>
          <a:ln>
            <a:solidFill>
              <a:schemeClr val="accent6">
                <a:lumMod val="2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73A1-C0DD-6E41-815D-5E48A6F3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Streamlining labs and classroom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0211D-2A05-B34C-A03B-4E97AB25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771550"/>
            <a:ext cx="5760640" cy="4073670"/>
          </a:xfrm>
        </p:spPr>
      </p:pic>
    </p:spTree>
    <p:extLst>
      <p:ext uri="{BB962C8B-B14F-4D97-AF65-F5344CB8AC3E}">
        <p14:creationId xmlns:p14="http://schemas.microsoft.com/office/powerpoint/2010/main" val="5247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4AD0-FD6F-544A-A8B4-9E44ABF1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use cases with GPU &amp;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2822-B92B-774A-AB25-FFBEF69D2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types of NVIDIA GPUs</a:t>
            </a:r>
          </a:p>
          <a:p>
            <a:pPr lvl="1"/>
            <a:r>
              <a:rPr lang="en-US" dirty="0" err="1"/>
              <a:t>TitanX</a:t>
            </a:r>
            <a:r>
              <a:rPr lang="en-US" dirty="0"/>
              <a:t>: Education / Tests</a:t>
            </a:r>
          </a:p>
          <a:p>
            <a:pPr lvl="1"/>
            <a:r>
              <a:rPr lang="en-US" dirty="0"/>
              <a:t>T4: Machine Learning / Tensor Flow</a:t>
            </a:r>
          </a:p>
          <a:p>
            <a:pPr lvl="1"/>
            <a:r>
              <a:rPr lang="en-US" dirty="0"/>
              <a:t>P100: Numerical Simulations</a:t>
            </a:r>
          </a:p>
          <a:p>
            <a:pPr lvl="1"/>
            <a:endParaRPr lang="en-US" dirty="0"/>
          </a:p>
          <a:p>
            <a:r>
              <a:rPr lang="en-US" dirty="0"/>
              <a:t>In use by SDSC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1998A-0152-5941-90A1-DE4EE0F0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45" y="693740"/>
            <a:ext cx="4309745" cy="43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Usecases SWITCHengines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716016" y="1286717"/>
            <a:ext cx="3686629" cy="3489050"/>
          </a:xfrm>
        </p:spPr>
        <p:txBody>
          <a:bodyPr/>
          <a:lstStyle/>
          <a:p>
            <a:pPr>
              <a:defRPr/>
            </a:pPr>
            <a:r>
              <a:rPr lang="en-GB" dirty="0"/>
              <a:t>Virtual Machines</a:t>
            </a:r>
            <a:endParaRPr dirty="0"/>
          </a:p>
          <a:p>
            <a:pPr lvl="1">
              <a:defRPr/>
            </a:pPr>
            <a:r>
              <a:rPr lang="en-GB" dirty="0"/>
              <a:t>Simulation</a:t>
            </a:r>
            <a:endParaRPr dirty="0"/>
          </a:p>
          <a:p>
            <a:pPr lvl="1">
              <a:defRPr/>
            </a:pPr>
            <a:r>
              <a:rPr lang="en-GB" dirty="0"/>
              <a:t>High Performance</a:t>
            </a:r>
            <a:endParaRPr dirty="0"/>
          </a:p>
          <a:p>
            <a:pPr lvl="1">
              <a:defRPr/>
            </a:pPr>
            <a:r>
              <a:rPr lang="en-GB" dirty="0"/>
              <a:t>Databases</a:t>
            </a:r>
            <a:endParaRPr dirty="0"/>
          </a:p>
          <a:p>
            <a:pPr lvl="1">
              <a:defRPr/>
            </a:pPr>
            <a:r>
              <a:rPr lang="en-GB" dirty="0"/>
              <a:t>Data locally accessible</a:t>
            </a:r>
            <a:endParaRPr dirty="0"/>
          </a:p>
          <a:p>
            <a:pPr marL="179387" lvl="1" indent="0">
              <a:buNone/>
              <a:defRPr/>
            </a:pPr>
            <a:r>
              <a:rPr lang="en-GB" b="1" dirty="0"/>
              <a:t>-&gt;Active Data</a:t>
            </a:r>
            <a:endParaRPr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6469" y="1235395"/>
            <a:ext cx="1193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93734" y="996950"/>
            <a:ext cx="1574800" cy="157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969" y="2812006"/>
            <a:ext cx="1574800" cy="1574800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84235" y="3031242"/>
            <a:ext cx="1232150" cy="1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Usecases SWITCHengines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117739" y="1514387"/>
            <a:ext cx="5109029" cy="3489050"/>
          </a:xfrm>
          <a:prstGeom prst="rect">
            <a:avLst/>
          </a:prstGeom>
        </p:spPr>
        <p:txBody>
          <a:bodyPr vert="horz" lIns="72000" tIns="45720" rIns="91440" bIns="45720" rtlCol="0"/>
          <a:lstStyle>
            <a:lvl1pPr marL="179388" indent="-179388" algn="l" defTabSz="4572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5350" indent="-177800" algn="l" defTabSz="457200">
              <a:spcBef>
                <a:spcPts val="0"/>
              </a:spcBef>
              <a:buFont typeface="Arial"/>
              <a:buChar char="»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Object-Store</a:t>
            </a:r>
          </a:p>
          <a:p>
            <a:pPr lvl="1">
              <a:defRPr/>
            </a:pPr>
            <a:r>
              <a:rPr lang="en-GB" dirty="0"/>
              <a:t>Cloud native data storage</a:t>
            </a:r>
            <a:endParaRPr dirty="0"/>
          </a:p>
          <a:p>
            <a:pPr lvl="1">
              <a:defRPr/>
            </a:pPr>
            <a:r>
              <a:rPr lang="en-GB" dirty="0"/>
              <a:t>Data for Simulations</a:t>
            </a:r>
            <a:endParaRPr dirty="0"/>
          </a:p>
          <a:p>
            <a:pPr lvl="1">
              <a:defRPr/>
            </a:pPr>
            <a:r>
              <a:rPr lang="en-GB" dirty="0"/>
              <a:t>Data for education</a:t>
            </a:r>
            <a:endParaRPr dirty="0"/>
          </a:p>
          <a:p>
            <a:pPr lvl="1">
              <a:defRPr/>
            </a:pPr>
            <a:r>
              <a:rPr lang="en-GB" dirty="0"/>
              <a:t>Backup of your current work</a:t>
            </a:r>
            <a:endParaRPr dirty="0"/>
          </a:p>
          <a:p>
            <a:pPr lvl="1">
              <a:defRPr/>
            </a:pPr>
            <a:r>
              <a:rPr lang="en-GB" dirty="0"/>
              <a:t>Make your data globally accessible (Private or Public)</a:t>
            </a:r>
            <a:endParaRPr dirty="0"/>
          </a:p>
          <a:p>
            <a:pPr marL="179387" lvl="1" indent="0">
              <a:buNone/>
              <a:defRPr/>
            </a:pPr>
            <a:endParaRPr lang="en-GB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2698" y="1177138"/>
            <a:ext cx="1574800" cy="15748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06272" y="1514387"/>
            <a:ext cx="1277050" cy="968086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818" y="3056543"/>
            <a:ext cx="1105289" cy="1105289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54247" y="2955331"/>
            <a:ext cx="1181099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9744"/>
      </p:ext>
    </p:extLst>
  </p:cSld>
  <p:clrMapOvr>
    <a:masterClrMapping/>
  </p:clrMapOvr>
</p:sld>
</file>

<file path=ppt/theme/theme1.xml><?xml version="1.0" encoding="utf-8"?>
<a:theme xmlns:a="http://schemas.openxmlformats.org/drawingml/2006/main" name="1_01-16zu9-SWITCH-Corporate_de">
  <a:themeElements>
    <a:clrScheme name="SWITCH">
      <a:dk1>
        <a:srgbClr val="000000"/>
      </a:dk1>
      <a:lt1>
        <a:srgbClr val="FFFFFF"/>
      </a:lt1>
      <a:dk2>
        <a:srgbClr val="00247D"/>
      </a:dk2>
      <a:lt2>
        <a:srgbClr val="7F91BF"/>
      </a:lt2>
      <a:accent1>
        <a:srgbClr val="00247D"/>
      </a:accent1>
      <a:accent2>
        <a:srgbClr val="E96800"/>
      </a:accent2>
      <a:accent3>
        <a:srgbClr val="F59900"/>
      </a:accent3>
      <a:accent4>
        <a:srgbClr val="FFF000"/>
      </a:accent4>
      <a:accent5>
        <a:srgbClr val="A3ABB1"/>
      </a:accent5>
      <a:accent6>
        <a:srgbClr val="CCD1D5"/>
      </a:accent6>
      <a:hlink>
        <a:srgbClr val="0099FF"/>
      </a:hlink>
      <a:folHlink>
        <a:srgbClr val="990066"/>
      </a:folHlink>
    </a:clrScheme>
    <a:fontScheme name="Office 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1_01-16zu9-SWITCH-Corporate_de</Template>
  <TotalTime>169</TotalTime>
  <Words>198</Words>
  <Application>Microsoft Macintosh PowerPoint</Application>
  <DocSecurity>0</DocSecurity>
  <PresentationFormat>On-screen Show (16:9)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Helvetica Neue</vt:lpstr>
      <vt:lpstr>1_01-16zu9-SWITCH-Corporate_de</vt:lpstr>
      <vt:lpstr>SWITCHengines – Your Community IaaS</vt:lpstr>
      <vt:lpstr>PowerPoint Presentation</vt:lpstr>
      <vt:lpstr>Different Usage Types</vt:lpstr>
      <vt:lpstr>Streamlining labs and classroom</vt:lpstr>
      <vt:lpstr>Research use cases with GPU &amp; SSDs</vt:lpstr>
      <vt:lpstr>Usecases SWITCHengines</vt:lpstr>
      <vt:lpstr>Usecases SWITCHengines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&amp; Data Services</dc:title>
  <dc:subject/>
  <dc:creator>Microsoft Office User</dc:creator>
  <cp:keywords/>
  <dc:description/>
  <cp:lastModifiedBy>Microsoft Office User</cp:lastModifiedBy>
  <cp:revision>481</cp:revision>
  <dcterms:created xsi:type="dcterms:W3CDTF">2019-08-21T07:08:07Z</dcterms:created>
  <dcterms:modified xsi:type="dcterms:W3CDTF">2021-11-26T09:05:53Z</dcterms:modified>
  <cp:category/>
  <dc:identifier/>
  <cp:contentStatus/>
  <dc:language/>
  <cp:version/>
</cp:coreProperties>
</file>