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58" r:id="rId4"/>
    <p:sldId id="262" r:id="rId5"/>
    <p:sldId id="26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8"/>
    <p:restoredTop sz="94737"/>
  </p:normalViewPr>
  <p:slideViewPr>
    <p:cSldViewPr snapToGrid="0" snapToObjects="1">
      <p:cViewPr varScale="1">
        <p:scale>
          <a:sx n="90" d="100"/>
          <a:sy n="90" d="100"/>
        </p:scale>
        <p:origin x="-13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1A54C-6618-2949-8FD5-EC6A08239A4A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F024F-E1C2-1E40-A9C2-F468D4953DB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95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2C9B-05C0-B24A-978F-888E40EE0A1E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4DDE-7E67-DB42-BF10-3D6A41F37DD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0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C3C7C-54D4-F446-9CB2-85B5D399FF52}" type="datetimeFigureOut">
              <a:rPr lang="fr-FR" smtClean="0"/>
              <a:t>21/12/2017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990EA-73F1-AD4D-A09F-7EFA36AB4676}" type="slidenum">
              <a:rPr lang="fr-FR" smtClean="0"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8612" y="87219"/>
            <a:ext cx="11255188" cy="13255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49506"/>
            <a:ext cx="10515600" cy="491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52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47274" cy="2387600"/>
          </a:xfrm>
          <a:noFill/>
        </p:spPr>
        <p:txBody>
          <a:bodyPr>
            <a:normAutofit fontScale="90000"/>
          </a:bodyPr>
          <a:lstStyle/>
          <a:p>
            <a:r>
              <a:rPr lang="fr-CH" dirty="0" smtClean="0"/>
              <a:t>Introduction d’outils </a:t>
            </a:r>
            <a:br>
              <a:rPr lang="fr-CH" dirty="0" smtClean="0"/>
            </a:br>
            <a:r>
              <a:rPr lang="fr-CH" dirty="0" smtClean="0"/>
              <a:t>techno-pédagogiques </a:t>
            </a:r>
            <a:br>
              <a:rPr lang="fr-CH" dirty="0" smtClean="0"/>
            </a:br>
            <a:r>
              <a:rPr lang="fr-CH" dirty="0" smtClean="0"/>
              <a:t>dans l’enseignement</a:t>
            </a:r>
            <a:r>
              <a:rPr lang="fr-CH" dirty="0" smtClean="0">
                <a:effectLst/>
              </a:rPr>
              <a:t> 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317587"/>
            <a:ext cx="9144000" cy="1009357"/>
          </a:xfrm>
        </p:spPr>
        <p:txBody>
          <a:bodyPr anchor="ctr"/>
          <a:lstStyle/>
          <a:p>
            <a:pPr algn="l"/>
            <a:r>
              <a:rPr lang="fr-FR" dirty="0" smtClean="0"/>
              <a:t>Nicolas Perrin</a:t>
            </a:r>
            <a:br>
              <a:rPr lang="fr-FR" dirty="0" smtClean="0"/>
            </a:br>
            <a:r>
              <a:rPr lang="fr-FR" sz="1800" dirty="0" smtClean="0"/>
              <a:t>Responsable du CSeL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0" y="5114387"/>
            <a:ext cx="3711358" cy="14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2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709" y="1838034"/>
            <a:ext cx="9929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Favoriser l’hybridation</a:t>
            </a:r>
          </a:p>
          <a:p>
            <a:endParaRPr lang="fr-FR" sz="4400" dirty="0" smtClean="0"/>
          </a:p>
          <a:p>
            <a:r>
              <a:rPr lang="fr-FR" sz="4400" dirty="0" smtClean="0"/>
              <a:t>Se centrer sur les </a:t>
            </a:r>
            <a:r>
              <a:rPr lang="fr-FR" sz="4400" dirty="0" smtClean="0">
                <a:solidFill>
                  <a:srgbClr val="FF0000"/>
                </a:solidFill>
              </a:rPr>
              <a:t>configurations d’activité</a:t>
            </a:r>
          </a:p>
          <a:p>
            <a:r>
              <a:rPr lang="fr-FR" sz="4400" dirty="0" smtClean="0"/>
              <a:t>Pour transformer une </a:t>
            </a:r>
            <a:r>
              <a:rPr lang="fr-FR" sz="4400" dirty="0" smtClean="0">
                <a:solidFill>
                  <a:srgbClr val="FF0000"/>
                </a:solidFill>
              </a:rPr>
              <a:t>« forme scolaire »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entrée activité : </a:t>
            </a:r>
            <a:r>
              <a:rPr lang="fr-FR" dirty="0" err="1" smtClean="0"/>
              <a:t>Néopass@ction</a:t>
            </a:r>
            <a:endParaRPr lang="fr-FR" dirty="0"/>
          </a:p>
        </p:txBody>
      </p:sp>
      <p:sp>
        <p:nvSpPr>
          <p:cNvPr id="49" name="Espace réservé du contenu 48"/>
          <p:cNvSpPr>
            <a:spLocks noGrp="1"/>
          </p:cNvSpPr>
          <p:nvPr>
            <p:ph idx="1"/>
          </p:nvPr>
        </p:nvSpPr>
        <p:spPr>
          <a:xfrm>
            <a:off x="6714836" y="1904534"/>
            <a:ext cx="4638964" cy="469690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fr-FR" dirty="0" smtClean="0">
                <a:solidFill>
                  <a:srgbClr val="FF0000"/>
                </a:solidFill>
              </a:rPr>
              <a:t>Situations signifiantes </a:t>
            </a:r>
            <a:r>
              <a:rPr lang="fr-FR" dirty="0" smtClean="0"/>
              <a:t>pour un enseignant novice</a:t>
            </a:r>
          </a:p>
          <a:p>
            <a:pPr>
              <a:spcAft>
                <a:spcPts val="2400"/>
              </a:spcAft>
            </a:pPr>
            <a:r>
              <a:rPr lang="fr-FR" dirty="0" smtClean="0">
                <a:solidFill>
                  <a:srgbClr val="FF0000"/>
                </a:solidFill>
              </a:rPr>
              <a:t>Engagement mimétique</a:t>
            </a:r>
          </a:p>
          <a:p>
            <a:pPr>
              <a:spcAft>
                <a:spcPts val="2400"/>
              </a:spcAft>
            </a:pPr>
            <a:r>
              <a:rPr lang="fr-FR" dirty="0" smtClean="0">
                <a:solidFill>
                  <a:srgbClr val="FF0000"/>
                </a:solidFill>
              </a:rPr>
              <a:t>Accès à l’activité </a:t>
            </a:r>
            <a:r>
              <a:rPr lang="fr-FR" dirty="0" smtClean="0"/>
              <a:t>: comportements + cognition située</a:t>
            </a:r>
          </a:p>
          <a:p>
            <a:pPr>
              <a:spcAft>
                <a:spcPts val="2400"/>
              </a:spcAft>
            </a:pPr>
            <a:r>
              <a:rPr lang="fr-FR" dirty="0" smtClean="0">
                <a:solidFill>
                  <a:srgbClr val="FF0000"/>
                </a:solidFill>
              </a:rPr>
              <a:t>Frise développementale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34" y="1535083"/>
            <a:ext cx="5510334" cy="4696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3" name="Flèche droite à entaille 32"/>
          <p:cNvSpPr/>
          <p:nvPr/>
        </p:nvSpPr>
        <p:spPr>
          <a:xfrm rot="13540711">
            <a:off x="4765876" y="4242458"/>
            <a:ext cx="1218028" cy="68277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à entaille 33"/>
          <p:cNvSpPr/>
          <p:nvPr/>
        </p:nvSpPr>
        <p:spPr>
          <a:xfrm rot="13178220">
            <a:off x="2570762" y="4242458"/>
            <a:ext cx="1218028" cy="68277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à entaille 34"/>
          <p:cNvSpPr/>
          <p:nvPr/>
        </p:nvSpPr>
        <p:spPr>
          <a:xfrm rot="13540711">
            <a:off x="2959487" y="5653811"/>
            <a:ext cx="1218028" cy="68277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813334" y="2100199"/>
            <a:ext cx="5510334" cy="85401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1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entrée activité : proposer des pistes</a:t>
            </a:r>
            <a:endParaRPr lang="fr-FR" dirty="0"/>
          </a:p>
        </p:txBody>
      </p:sp>
      <p:grpSp>
        <p:nvGrpSpPr>
          <p:cNvPr id="41" name="Grouper 40"/>
          <p:cNvGrpSpPr/>
          <p:nvPr/>
        </p:nvGrpSpPr>
        <p:grpSpPr>
          <a:xfrm>
            <a:off x="616136" y="1620933"/>
            <a:ext cx="4826391" cy="4696905"/>
            <a:chOff x="6527409" y="1583986"/>
            <a:chExt cx="4826391" cy="4696905"/>
          </a:xfrm>
        </p:grpSpPr>
        <p:sp>
          <p:nvSpPr>
            <p:cNvPr id="29" name="Rectangle 28"/>
            <p:cNvSpPr/>
            <p:nvPr/>
          </p:nvSpPr>
          <p:spPr>
            <a:xfrm>
              <a:off x="6527409" y="1583986"/>
              <a:ext cx="4826391" cy="46969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403931" y="1813093"/>
              <a:ext cx="726206" cy="42310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1928" y="1813093"/>
              <a:ext cx="726206" cy="42310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56835" y="1813093"/>
              <a:ext cx="726206" cy="42310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4291" y="3941792"/>
              <a:ext cx="3161852" cy="714901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6515" y="3150589"/>
              <a:ext cx="595739" cy="586501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8352" y="3177938"/>
              <a:ext cx="583163" cy="57411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4988" y="3150590"/>
              <a:ext cx="610942" cy="60146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6515" y="2203238"/>
              <a:ext cx="595739" cy="5865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65209" y="2149102"/>
              <a:ext cx="3161852" cy="714901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60805" y="3088388"/>
              <a:ext cx="3161852" cy="714901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84291" y="4844456"/>
              <a:ext cx="3161852" cy="714901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50465" y="2253111"/>
              <a:ext cx="530791" cy="522559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50465" y="3177938"/>
              <a:ext cx="530791" cy="522559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50465" y="4017388"/>
              <a:ext cx="530791" cy="522559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50465" y="5036797"/>
              <a:ext cx="530791" cy="522559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8352" y="3978155"/>
              <a:ext cx="583163" cy="574119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8352" y="4886586"/>
              <a:ext cx="583163" cy="574119"/>
            </a:xfrm>
            <a:prstGeom prst="rect">
              <a:avLst/>
            </a:prstGeom>
          </p:spPr>
        </p:pic>
        <p:pic>
          <p:nvPicPr>
            <p:cNvPr id="1026" name="Picture 2" descr="ésultat de recherche d'images pour &quot;liens&quot;"/>
            <p:cNvPicPr>
              <a:picLocks noChangeAspect="1" noChangeArrowheads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0194" y="2206821"/>
              <a:ext cx="528471" cy="52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4828" y="2196839"/>
              <a:ext cx="610942" cy="601468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9571" y="4063999"/>
              <a:ext cx="761497" cy="448605"/>
            </a:xfrm>
            <a:prstGeom prst="rect">
              <a:avLst/>
            </a:prstGeom>
          </p:spPr>
        </p:pic>
        <p:pic>
          <p:nvPicPr>
            <p:cNvPr id="1032" name="Picture 8" descr="ésultat de recherche d'images pour &quot;reading icon&quot;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8148" y="4000523"/>
              <a:ext cx="566212" cy="566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9571" y="4957194"/>
              <a:ext cx="761497" cy="448605"/>
            </a:xfrm>
            <a:prstGeom prst="rect">
              <a:avLst/>
            </a:prstGeom>
          </p:spPr>
        </p:pic>
        <p:pic>
          <p:nvPicPr>
            <p:cNvPr id="1034" name="Picture 10" descr="ésultat de recherche d'images pour &quot;screencast&quot;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1938" y="4880757"/>
              <a:ext cx="595754" cy="59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Flèche droite à entaille 47"/>
          <p:cNvSpPr/>
          <p:nvPr/>
        </p:nvSpPr>
        <p:spPr>
          <a:xfrm rot="10800000">
            <a:off x="4440008" y="2209948"/>
            <a:ext cx="1218028" cy="68277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1631984" y="1628913"/>
            <a:ext cx="442254" cy="442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50" name="Ellipse 49"/>
          <p:cNvSpPr/>
          <p:nvPr/>
        </p:nvSpPr>
        <p:spPr>
          <a:xfrm>
            <a:off x="2517899" y="1628913"/>
            <a:ext cx="442254" cy="442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51" name="Ellipse 50"/>
          <p:cNvSpPr/>
          <p:nvPr/>
        </p:nvSpPr>
        <p:spPr>
          <a:xfrm>
            <a:off x="3387538" y="1628913"/>
            <a:ext cx="442254" cy="442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6206441" y="1628913"/>
            <a:ext cx="3161852" cy="2145124"/>
            <a:chOff x="6206441" y="1628913"/>
            <a:chExt cx="3161852" cy="2145124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2151" y="1691114"/>
              <a:ext cx="595739" cy="586501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3988" y="1718463"/>
              <a:ext cx="583163" cy="574119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0624" y="1691115"/>
              <a:ext cx="610942" cy="601468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6206441" y="1628913"/>
              <a:ext cx="3161852" cy="714901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206441" y="2508003"/>
              <a:ext cx="119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Equilibre 1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6206441" y="2795709"/>
              <a:ext cx="119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Equilibre 2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206441" y="3101070"/>
              <a:ext cx="119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Equilibre 3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206441" y="3404705"/>
              <a:ext cx="119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Equilibre 4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624" y="2559945"/>
            <a:ext cx="4104123" cy="157908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500624" y="4545864"/>
            <a:ext cx="4104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Autres fonctionnalités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Playlists</a:t>
            </a:r>
            <a:r>
              <a:rPr lang="fr-FR" dirty="0" smtClean="0"/>
              <a:t> pour préparer des formations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Partage des playlists</a:t>
            </a:r>
            <a:r>
              <a:rPr lang="fr-FR" dirty="0" smtClean="0"/>
              <a:t> pour travailler en équipe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Discussion</a:t>
            </a:r>
            <a:r>
              <a:rPr lang="fr-FR" dirty="0" smtClean="0"/>
              <a:t> des pistes pour favoriser la mutualisation</a:t>
            </a:r>
          </a:p>
        </p:txBody>
      </p:sp>
    </p:spTree>
    <p:extLst>
      <p:ext uri="{BB962C8B-B14F-4D97-AF65-F5344CB8AC3E}">
        <p14:creationId xmlns:p14="http://schemas.microsoft.com/office/powerpoint/2010/main" val="8997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3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53056"/>
            <a:ext cx="10515600" cy="4209109"/>
          </a:xfrm>
        </p:spPr>
        <p:txBody>
          <a:bodyPr>
            <a:normAutofit/>
          </a:bodyPr>
          <a:lstStyle/>
          <a:p>
            <a:pPr fontAlgn="t">
              <a:spcAft>
                <a:spcPts val="3000"/>
              </a:spcAft>
            </a:pPr>
            <a:r>
              <a:rPr lang="fr-FR" sz="3200" dirty="0" smtClean="0"/>
              <a:t>Questionner : </a:t>
            </a:r>
            <a:r>
              <a:rPr lang="fr-FR" sz="3200" dirty="0" smtClean="0">
                <a:solidFill>
                  <a:srgbClr val="FF0000"/>
                </a:solidFill>
              </a:rPr>
              <a:t>l’unité de temps, de lieu et de tâche</a:t>
            </a:r>
          </a:p>
          <a:p>
            <a:pPr fontAlgn="t">
              <a:spcAft>
                <a:spcPts val="3000"/>
              </a:spcAft>
            </a:pPr>
            <a:r>
              <a:rPr lang="fr-FR" sz="3200" dirty="0" smtClean="0"/>
              <a:t>Focalisation </a:t>
            </a:r>
            <a:r>
              <a:rPr lang="fr-FR" sz="3200" dirty="0"/>
              <a:t>sur </a:t>
            </a:r>
            <a:r>
              <a:rPr lang="fr-FR" sz="3200" dirty="0" smtClean="0"/>
              <a:t>les </a:t>
            </a:r>
            <a:r>
              <a:rPr lang="fr-FR" sz="3200" dirty="0" smtClean="0">
                <a:solidFill>
                  <a:srgbClr val="FF0000"/>
                </a:solidFill>
              </a:rPr>
              <a:t>configurations </a:t>
            </a:r>
            <a:r>
              <a:rPr lang="fr-FR" sz="3200" dirty="0">
                <a:solidFill>
                  <a:srgbClr val="FF0000"/>
                </a:solidFill>
              </a:rPr>
              <a:t>d’activité</a:t>
            </a:r>
          </a:p>
          <a:p>
            <a:pPr fontAlgn="t">
              <a:spcAft>
                <a:spcPts val="3000"/>
              </a:spcAft>
            </a:pPr>
            <a:r>
              <a:rPr lang="fr-FR" sz="3200" dirty="0" smtClean="0"/>
              <a:t>Critères prioritaires : </a:t>
            </a:r>
            <a:r>
              <a:rPr lang="fr-FR" sz="3200" dirty="0" smtClean="0">
                <a:solidFill>
                  <a:srgbClr val="FF0000"/>
                </a:solidFill>
              </a:rPr>
              <a:t>viabilité et pertinence pédagogique</a:t>
            </a:r>
            <a:endParaRPr lang="fr-FR" sz="3200" dirty="0">
              <a:solidFill>
                <a:srgbClr val="FF0000"/>
              </a:solidFill>
            </a:endParaRPr>
          </a:p>
          <a:p>
            <a:pPr fontAlgn="t"/>
            <a:r>
              <a:rPr lang="fr-FR" sz="3200" dirty="0" smtClean="0"/>
              <a:t>Démarche : </a:t>
            </a:r>
            <a:r>
              <a:rPr lang="fr-FR" sz="3200" dirty="0" smtClean="0">
                <a:solidFill>
                  <a:srgbClr val="FF0000"/>
                </a:solidFill>
              </a:rPr>
              <a:t>conception </a:t>
            </a:r>
            <a:r>
              <a:rPr lang="fr-FR" sz="3200" dirty="0">
                <a:solidFill>
                  <a:srgbClr val="FF0000"/>
                </a:solidFill>
              </a:rPr>
              <a:t>continuée dans les </a:t>
            </a:r>
            <a:r>
              <a:rPr lang="fr-FR" sz="3200" dirty="0" smtClean="0">
                <a:solidFill>
                  <a:srgbClr val="FF0000"/>
                </a:solidFill>
              </a:rPr>
              <a:t>usages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Benutzerdefiniert</PresentationFormat>
  <Paragraphs>28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Thème Office</vt:lpstr>
      <vt:lpstr>Introduction d’outils  techno-pédagogiques  dans l’enseignement </vt:lpstr>
      <vt:lpstr>PowerPoint-Präsentation</vt:lpstr>
      <vt:lpstr>Une entrée activité : Néopass@ction</vt:lpstr>
      <vt:lpstr>Une entrée activité : proposer des pistes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Cornelia Galliker</cp:lastModifiedBy>
  <cp:revision>22</cp:revision>
  <cp:lastPrinted>2017-10-26T08:00:36Z</cp:lastPrinted>
  <dcterms:created xsi:type="dcterms:W3CDTF">2017-10-26T05:39:11Z</dcterms:created>
  <dcterms:modified xsi:type="dcterms:W3CDTF">2017-12-21T08:18:19Z</dcterms:modified>
</cp:coreProperties>
</file>