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90" r:id="rId1"/>
  </p:sldMasterIdLst>
  <p:notesMasterIdLst>
    <p:notesMasterId r:id="rId18"/>
  </p:notesMasterIdLst>
  <p:handoutMasterIdLst>
    <p:handoutMasterId r:id="rId19"/>
  </p:handoutMasterIdLst>
  <p:sldIdLst>
    <p:sldId id="269" r:id="rId2"/>
    <p:sldId id="435" r:id="rId3"/>
    <p:sldId id="329" r:id="rId4"/>
    <p:sldId id="415" r:id="rId5"/>
    <p:sldId id="433" r:id="rId6"/>
    <p:sldId id="421" r:id="rId7"/>
    <p:sldId id="424" r:id="rId8"/>
    <p:sldId id="422" r:id="rId9"/>
    <p:sldId id="428" r:id="rId10"/>
    <p:sldId id="430" r:id="rId11"/>
    <p:sldId id="426" r:id="rId12"/>
    <p:sldId id="436" r:id="rId13"/>
    <p:sldId id="420" r:id="rId14"/>
    <p:sldId id="286" r:id="rId15"/>
    <p:sldId id="432" r:id="rId16"/>
    <p:sldId id="434" r:id="rId17"/>
  </p:sldIdLst>
  <p:sldSz cx="9144000" cy="6858000" type="screen4x3"/>
  <p:notesSz cx="6640513" cy="9904413"/>
  <p:custShowLst>
    <p:custShow name="Dispositif" id="0">
      <p:sldLst/>
    </p:custShow>
    <p:custShow name="Objectifs" id="1">
      <p:sldLst/>
    </p:custShow>
    <p:custShow name="Resultats" id="2">
      <p:sldLst/>
    </p:custShow>
    <p:custShow name="Accompagnement" id="3">
      <p:sldLst>
        <p:sld r:id="rId15"/>
      </p:sldLst>
    </p:custShow>
  </p:custShowLst>
  <p:defaultTextStyle>
    <a:defPPr>
      <a:defRPr lang="fr-FR"/>
    </a:defPPr>
    <a:lvl1pPr algn="l" rtl="0" fontAlgn="base">
      <a:spcBef>
        <a:spcPct val="0"/>
      </a:spcBef>
      <a:spcAft>
        <a:spcPct val="0"/>
      </a:spcAft>
      <a:defRPr sz="700" kern="1200">
        <a:solidFill>
          <a:schemeClr val="tx1"/>
        </a:solidFill>
        <a:latin typeface="Arial" pitchFamily="34" charset="0"/>
        <a:ea typeface="+mn-ea"/>
        <a:cs typeface="Arial" pitchFamily="34" charset="0"/>
      </a:defRPr>
    </a:lvl1pPr>
    <a:lvl2pPr marL="457200" algn="l" rtl="0" fontAlgn="base">
      <a:spcBef>
        <a:spcPct val="0"/>
      </a:spcBef>
      <a:spcAft>
        <a:spcPct val="0"/>
      </a:spcAft>
      <a:defRPr sz="700" kern="1200">
        <a:solidFill>
          <a:schemeClr val="tx1"/>
        </a:solidFill>
        <a:latin typeface="Arial" pitchFamily="34" charset="0"/>
        <a:ea typeface="+mn-ea"/>
        <a:cs typeface="Arial" pitchFamily="34" charset="0"/>
      </a:defRPr>
    </a:lvl2pPr>
    <a:lvl3pPr marL="914400" algn="l" rtl="0" fontAlgn="base">
      <a:spcBef>
        <a:spcPct val="0"/>
      </a:spcBef>
      <a:spcAft>
        <a:spcPct val="0"/>
      </a:spcAft>
      <a:defRPr sz="700"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sz="700"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sz="700" kern="1200">
        <a:solidFill>
          <a:schemeClr val="tx1"/>
        </a:solidFill>
        <a:latin typeface="Arial" pitchFamily="34" charset="0"/>
        <a:ea typeface="+mn-ea"/>
        <a:cs typeface="Arial" pitchFamily="34" charset="0"/>
      </a:defRPr>
    </a:lvl5pPr>
    <a:lvl6pPr marL="2286000" algn="l" defTabSz="914400" rtl="0" eaLnBrk="1" latinLnBrk="0" hangingPunct="1">
      <a:defRPr sz="700" kern="1200">
        <a:solidFill>
          <a:schemeClr val="tx1"/>
        </a:solidFill>
        <a:latin typeface="Arial" pitchFamily="34" charset="0"/>
        <a:ea typeface="+mn-ea"/>
        <a:cs typeface="Arial" pitchFamily="34" charset="0"/>
      </a:defRPr>
    </a:lvl6pPr>
    <a:lvl7pPr marL="2743200" algn="l" defTabSz="914400" rtl="0" eaLnBrk="1" latinLnBrk="0" hangingPunct="1">
      <a:defRPr sz="700" kern="1200">
        <a:solidFill>
          <a:schemeClr val="tx1"/>
        </a:solidFill>
        <a:latin typeface="Arial" pitchFamily="34" charset="0"/>
        <a:ea typeface="+mn-ea"/>
        <a:cs typeface="Arial" pitchFamily="34" charset="0"/>
      </a:defRPr>
    </a:lvl7pPr>
    <a:lvl8pPr marL="3200400" algn="l" defTabSz="914400" rtl="0" eaLnBrk="1" latinLnBrk="0" hangingPunct="1">
      <a:defRPr sz="700" kern="1200">
        <a:solidFill>
          <a:schemeClr val="tx1"/>
        </a:solidFill>
        <a:latin typeface="Arial" pitchFamily="34" charset="0"/>
        <a:ea typeface="+mn-ea"/>
        <a:cs typeface="Arial" pitchFamily="34" charset="0"/>
      </a:defRPr>
    </a:lvl8pPr>
    <a:lvl9pPr marL="3657600" algn="l" defTabSz="914400" rtl="0" eaLnBrk="1" latinLnBrk="0" hangingPunct="1">
      <a:defRPr sz="700"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71971" autoAdjust="0"/>
  </p:normalViewPr>
  <p:slideViewPr>
    <p:cSldViewPr>
      <p:cViewPr>
        <p:scale>
          <a:sx n="75" d="100"/>
          <a:sy n="75" d="100"/>
        </p:scale>
        <p:origin x="-1212" y="-72"/>
      </p:cViewPr>
      <p:guideLst>
        <p:guide orient="horz" pos="2160"/>
        <p:guide pos="2880"/>
      </p:guideLst>
    </p:cSldViewPr>
  </p:slideViewPr>
  <p:outlineViewPr>
    <p:cViewPr>
      <p:scale>
        <a:sx n="33" d="100"/>
        <a:sy n="33" d="100"/>
      </p:scale>
      <p:origin x="0" y="192"/>
    </p:cViewPr>
  </p:outlineViewPr>
  <p:notesTextViewPr>
    <p:cViewPr>
      <p:scale>
        <a:sx n="100" d="100"/>
        <a:sy n="100" d="100"/>
      </p:scale>
      <p:origin x="0" y="0"/>
    </p:cViewPr>
  </p:notesTextViewPr>
  <p:notesViewPr>
    <p:cSldViewPr>
      <p:cViewPr varScale="1">
        <p:scale>
          <a:sx n="69" d="100"/>
          <a:sy n="69" d="100"/>
        </p:scale>
        <p:origin x="-2616" y="-120"/>
      </p:cViewPr>
      <p:guideLst>
        <p:guide orient="horz" pos="3119"/>
        <p:guide pos="209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878138"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ea typeface="+mn-ea"/>
                <a:cs typeface="+mn-cs"/>
              </a:defRPr>
            </a:lvl1pPr>
          </a:lstStyle>
          <a:p>
            <a:pPr>
              <a:defRPr/>
            </a:pPr>
            <a:endParaRPr lang="fr-FR"/>
          </a:p>
        </p:txBody>
      </p:sp>
      <p:sp>
        <p:nvSpPr>
          <p:cNvPr id="5123" name="Rectangle 3"/>
          <p:cNvSpPr>
            <a:spLocks noGrp="1" noChangeArrowheads="1"/>
          </p:cNvSpPr>
          <p:nvPr>
            <p:ph type="dt" sz="quarter" idx="1"/>
          </p:nvPr>
        </p:nvSpPr>
        <p:spPr bwMode="auto">
          <a:xfrm>
            <a:off x="3762375" y="0"/>
            <a:ext cx="2878138"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ea typeface="+mn-ea"/>
                <a:cs typeface="+mn-cs"/>
              </a:defRPr>
            </a:lvl1pPr>
          </a:lstStyle>
          <a:p>
            <a:pPr>
              <a:defRPr/>
            </a:pPr>
            <a:endParaRPr lang="fr-FR"/>
          </a:p>
        </p:txBody>
      </p:sp>
      <p:sp>
        <p:nvSpPr>
          <p:cNvPr id="5124" name="Rectangle 4"/>
          <p:cNvSpPr>
            <a:spLocks noGrp="1" noChangeArrowheads="1"/>
          </p:cNvSpPr>
          <p:nvPr>
            <p:ph type="ftr" sz="quarter" idx="2"/>
          </p:nvPr>
        </p:nvSpPr>
        <p:spPr bwMode="auto">
          <a:xfrm>
            <a:off x="0" y="9409113"/>
            <a:ext cx="2878138"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ea typeface="+mn-ea"/>
                <a:cs typeface="+mn-cs"/>
              </a:defRPr>
            </a:lvl1pPr>
          </a:lstStyle>
          <a:p>
            <a:pPr>
              <a:defRPr/>
            </a:pPr>
            <a:endParaRPr lang="fr-FR"/>
          </a:p>
        </p:txBody>
      </p:sp>
      <p:sp>
        <p:nvSpPr>
          <p:cNvPr id="5125" name="Rectangle 5"/>
          <p:cNvSpPr>
            <a:spLocks noGrp="1" noChangeArrowheads="1"/>
          </p:cNvSpPr>
          <p:nvPr>
            <p:ph type="sldNum" sz="quarter" idx="3"/>
          </p:nvPr>
        </p:nvSpPr>
        <p:spPr bwMode="auto">
          <a:xfrm>
            <a:off x="3762375" y="9409113"/>
            <a:ext cx="2878138"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B7FD6885-A858-4D6F-B6ED-4F9A49855D80}" type="slidenum">
              <a:rPr lang="fr-FR"/>
              <a:pPr>
                <a:defRPr/>
              </a:pPr>
              <a:t>‹Nr.›</a:t>
            </a:fld>
            <a:endParaRPr lang="fr-FR"/>
          </a:p>
        </p:txBody>
      </p:sp>
    </p:spTree>
    <p:extLst>
      <p:ext uri="{BB962C8B-B14F-4D97-AF65-F5344CB8AC3E}">
        <p14:creationId xmlns:p14="http://schemas.microsoft.com/office/powerpoint/2010/main" val="8418292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878138"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ea typeface="+mn-ea"/>
                <a:cs typeface="+mn-cs"/>
              </a:defRPr>
            </a:lvl1pPr>
          </a:lstStyle>
          <a:p>
            <a:pPr>
              <a:defRPr/>
            </a:pPr>
            <a:endParaRPr lang="fr-FR"/>
          </a:p>
        </p:txBody>
      </p:sp>
      <p:sp>
        <p:nvSpPr>
          <p:cNvPr id="10243" name="Rectangle 3"/>
          <p:cNvSpPr>
            <a:spLocks noGrp="1" noChangeArrowheads="1"/>
          </p:cNvSpPr>
          <p:nvPr>
            <p:ph type="dt" idx="1"/>
          </p:nvPr>
        </p:nvSpPr>
        <p:spPr bwMode="auto">
          <a:xfrm>
            <a:off x="3762375" y="0"/>
            <a:ext cx="2878138"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ea typeface="+mn-ea"/>
                <a:cs typeface="+mn-cs"/>
              </a:defRPr>
            </a:lvl1pPr>
          </a:lstStyle>
          <a:p>
            <a:pPr>
              <a:defRPr/>
            </a:pPr>
            <a:endParaRPr lang="fr-FR"/>
          </a:p>
        </p:txBody>
      </p:sp>
      <p:sp>
        <p:nvSpPr>
          <p:cNvPr id="35844" name="Rectangle 4"/>
          <p:cNvSpPr>
            <a:spLocks noGrp="1" noRot="1" noChangeAspect="1" noChangeArrowheads="1" noTextEdit="1"/>
          </p:cNvSpPr>
          <p:nvPr>
            <p:ph type="sldImg" idx="2"/>
          </p:nvPr>
        </p:nvSpPr>
        <p:spPr bwMode="auto">
          <a:xfrm>
            <a:off x="0" y="0"/>
            <a:ext cx="3048000" cy="2286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p:cNvSpPr>
            <a:spLocks noGrp="1" noChangeArrowheads="1"/>
          </p:cNvSpPr>
          <p:nvPr>
            <p:ph type="body" sz="quarter" idx="3"/>
          </p:nvPr>
        </p:nvSpPr>
        <p:spPr bwMode="auto">
          <a:xfrm>
            <a:off x="885825" y="2437606"/>
            <a:ext cx="4868863" cy="7239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dirty="0" smtClean="0"/>
              <a:t>Cliquez pour modifier les styles du texte du masque</a:t>
            </a:r>
          </a:p>
          <a:p>
            <a:pPr lvl="1"/>
            <a:r>
              <a:rPr lang="fr-FR" noProof="0" dirty="0" smtClean="0"/>
              <a:t>Deuxième niveau</a:t>
            </a:r>
          </a:p>
          <a:p>
            <a:pPr lvl="2"/>
            <a:r>
              <a:rPr lang="fr-FR" noProof="0" dirty="0" smtClean="0"/>
              <a:t>Troisième niveau</a:t>
            </a:r>
          </a:p>
          <a:p>
            <a:pPr lvl="3"/>
            <a:r>
              <a:rPr lang="fr-FR" noProof="0" dirty="0" smtClean="0"/>
              <a:t>Quatrième niveau</a:t>
            </a:r>
          </a:p>
          <a:p>
            <a:pPr lvl="4"/>
            <a:r>
              <a:rPr lang="fr-FR" noProof="0" dirty="0" smtClean="0"/>
              <a:t>Cinquième niveau</a:t>
            </a:r>
          </a:p>
        </p:txBody>
      </p:sp>
      <p:sp>
        <p:nvSpPr>
          <p:cNvPr id="10246" name="Rectangle 6"/>
          <p:cNvSpPr>
            <a:spLocks noGrp="1" noChangeArrowheads="1"/>
          </p:cNvSpPr>
          <p:nvPr>
            <p:ph type="ftr" sz="quarter" idx="4"/>
          </p:nvPr>
        </p:nvSpPr>
        <p:spPr bwMode="auto">
          <a:xfrm>
            <a:off x="0" y="9409113"/>
            <a:ext cx="2878138"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ea typeface="+mn-ea"/>
                <a:cs typeface="+mn-cs"/>
              </a:defRPr>
            </a:lvl1pPr>
          </a:lstStyle>
          <a:p>
            <a:pPr>
              <a:defRPr/>
            </a:pPr>
            <a:endParaRPr lang="fr-FR"/>
          </a:p>
        </p:txBody>
      </p:sp>
      <p:sp>
        <p:nvSpPr>
          <p:cNvPr id="10247" name="Rectangle 7"/>
          <p:cNvSpPr>
            <a:spLocks noGrp="1" noChangeArrowheads="1"/>
          </p:cNvSpPr>
          <p:nvPr>
            <p:ph type="sldNum" sz="quarter" idx="5"/>
          </p:nvPr>
        </p:nvSpPr>
        <p:spPr bwMode="auto">
          <a:xfrm>
            <a:off x="3762375" y="9409113"/>
            <a:ext cx="2878138"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9146EEBA-0354-4174-96E9-A32843B2A586}" type="slidenum">
              <a:rPr lang="fr-FR"/>
              <a:pPr>
                <a:defRPr/>
              </a:pPr>
              <a:t>‹Nr.›</a:t>
            </a:fld>
            <a:endParaRPr lang="fr-FR"/>
          </a:p>
        </p:txBody>
      </p:sp>
    </p:spTree>
    <p:extLst>
      <p:ext uri="{BB962C8B-B14F-4D97-AF65-F5344CB8AC3E}">
        <p14:creationId xmlns:p14="http://schemas.microsoft.com/office/powerpoint/2010/main" val="20694379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Espace réservé de l'image des diapositives 1"/>
          <p:cNvSpPr>
            <a:spLocks noGrp="1" noRot="1" noChangeAspect="1" noTextEdit="1"/>
          </p:cNvSpPr>
          <p:nvPr>
            <p:ph type="sldImg"/>
          </p:nvPr>
        </p:nvSpPr>
        <p:spPr>
          <a:ln/>
        </p:spPr>
      </p:sp>
      <p:sp>
        <p:nvSpPr>
          <p:cNvPr id="36867"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CH" dirty="0" smtClean="0">
              <a:ea typeface="ＭＳ Ｐゴシック" pitchFamily="34" charset="-128"/>
            </a:endParaRPr>
          </a:p>
        </p:txBody>
      </p:sp>
      <p:sp>
        <p:nvSpPr>
          <p:cNvPr id="36868" name="Espace réservé du numéro de diapositiv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700">
                <a:solidFill>
                  <a:schemeClr val="tx1"/>
                </a:solidFill>
                <a:latin typeface="Arial" pitchFamily="34" charset="0"/>
                <a:cs typeface="Arial" pitchFamily="34" charset="0"/>
              </a:defRPr>
            </a:lvl1pPr>
            <a:lvl2pPr marL="742950" indent="-285750" eaLnBrk="0" hangingPunct="0">
              <a:defRPr sz="700">
                <a:solidFill>
                  <a:schemeClr val="tx1"/>
                </a:solidFill>
                <a:latin typeface="Arial" pitchFamily="34" charset="0"/>
                <a:cs typeface="Arial" pitchFamily="34" charset="0"/>
              </a:defRPr>
            </a:lvl2pPr>
            <a:lvl3pPr marL="1143000" indent="-228600" eaLnBrk="0" hangingPunct="0">
              <a:defRPr sz="700">
                <a:solidFill>
                  <a:schemeClr val="tx1"/>
                </a:solidFill>
                <a:latin typeface="Arial" pitchFamily="34" charset="0"/>
                <a:cs typeface="Arial" pitchFamily="34" charset="0"/>
              </a:defRPr>
            </a:lvl3pPr>
            <a:lvl4pPr marL="1600200" indent="-228600" eaLnBrk="0" hangingPunct="0">
              <a:defRPr sz="700">
                <a:solidFill>
                  <a:schemeClr val="tx1"/>
                </a:solidFill>
                <a:latin typeface="Arial" pitchFamily="34" charset="0"/>
                <a:cs typeface="Arial" pitchFamily="34" charset="0"/>
              </a:defRPr>
            </a:lvl4pPr>
            <a:lvl5pPr marL="2057400" indent="-228600" eaLnBrk="0" hangingPunct="0">
              <a:defRPr sz="7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7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7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7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700">
                <a:solidFill>
                  <a:schemeClr val="tx1"/>
                </a:solidFill>
                <a:latin typeface="Arial" pitchFamily="34" charset="0"/>
                <a:cs typeface="Arial" pitchFamily="34" charset="0"/>
              </a:defRPr>
            </a:lvl9pPr>
          </a:lstStyle>
          <a:p>
            <a:pPr eaLnBrk="1" hangingPunct="1"/>
            <a:fld id="{30D32185-86E5-4D0B-88AC-2C6B07E8F054}" type="slidenum">
              <a:rPr lang="fr-FR" sz="1200" smtClean="0">
                <a:latin typeface="Times New Roman" pitchFamily="18" charset="0"/>
              </a:rPr>
              <a:pPr eaLnBrk="1" hangingPunct="1"/>
              <a:t>1</a:t>
            </a:fld>
            <a:endParaRPr lang="fr-FR" sz="1200"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9146EEBA-0354-4174-96E9-A32843B2A586}" type="slidenum">
              <a:rPr lang="fr-FR" smtClean="0"/>
              <a:pPr>
                <a:defRPr/>
              </a:pPr>
              <a:t>13</a:t>
            </a:fld>
            <a:endParaRPr lang="fr-FR"/>
          </a:p>
        </p:txBody>
      </p:sp>
    </p:spTree>
    <p:extLst>
      <p:ext uri="{BB962C8B-B14F-4D97-AF65-F5344CB8AC3E}">
        <p14:creationId xmlns:p14="http://schemas.microsoft.com/office/powerpoint/2010/main" val="9152147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700">
                <a:solidFill>
                  <a:schemeClr val="tx1"/>
                </a:solidFill>
                <a:latin typeface="Arial" pitchFamily="34" charset="0"/>
                <a:cs typeface="Arial" pitchFamily="34" charset="0"/>
              </a:defRPr>
            </a:lvl1pPr>
            <a:lvl2pPr marL="742950" indent="-285750" eaLnBrk="0" hangingPunct="0">
              <a:defRPr sz="700">
                <a:solidFill>
                  <a:schemeClr val="tx1"/>
                </a:solidFill>
                <a:latin typeface="Arial" pitchFamily="34" charset="0"/>
                <a:cs typeface="Arial" pitchFamily="34" charset="0"/>
              </a:defRPr>
            </a:lvl2pPr>
            <a:lvl3pPr marL="1143000" indent="-228600" eaLnBrk="0" hangingPunct="0">
              <a:defRPr sz="700">
                <a:solidFill>
                  <a:schemeClr val="tx1"/>
                </a:solidFill>
                <a:latin typeface="Arial" pitchFamily="34" charset="0"/>
                <a:cs typeface="Arial" pitchFamily="34" charset="0"/>
              </a:defRPr>
            </a:lvl3pPr>
            <a:lvl4pPr marL="1600200" indent="-228600" eaLnBrk="0" hangingPunct="0">
              <a:defRPr sz="700">
                <a:solidFill>
                  <a:schemeClr val="tx1"/>
                </a:solidFill>
                <a:latin typeface="Arial" pitchFamily="34" charset="0"/>
                <a:cs typeface="Arial" pitchFamily="34" charset="0"/>
              </a:defRPr>
            </a:lvl4pPr>
            <a:lvl5pPr marL="2057400" indent="-228600" eaLnBrk="0" hangingPunct="0">
              <a:defRPr sz="7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7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7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7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700">
                <a:solidFill>
                  <a:schemeClr val="tx1"/>
                </a:solidFill>
                <a:latin typeface="Arial" pitchFamily="34" charset="0"/>
                <a:cs typeface="Arial" pitchFamily="34" charset="0"/>
              </a:defRPr>
            </a:lvl9pPr>
          </a:lstStyle>
          <a:p>
            <a:pPr eaLnBrk="1" hangingPunct="1"/>
            <a:fld id="{B8A54FB9-195C-451F-AF95-BDC166A84389}" type="slidenum">
              <a:rPr lang="fr-FR" sz="1200" smtClean="0">
                <a:latin typeface="Times New Roman" pitchFamily="18" charset="0"/>
              </a:rPr>
              <a:pPr eaLnBrk="1" hangingPunct="1"/>
              <a:t>14</a:t>
            </a:fld>
            <a:endParaRPr lang="fr-FR" sz="1200" smtClean="0">
              <a:latin typeface="Times New Roman" pitchFamily="18"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smtClean="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buFont typeface="Arial"/>
              <a:buChar char="•"/>
            </a:pPr>
            <a:endParaRPr lang="fr-CH" sz="1050" baseline="0" dirty="0" smtClean="0"/>
          </a:p>
        </p:txBody>
      </p:sp>
      <p:sp>
        <p:nvSpPr>
          <p:cNvPr id="4" name="Espace réservé du numéro de diapositive 3"/>
          <p:cNvSpPr>
            <a:spLocks noGrp="1"/>
          </p:cNvSpPr>
          <p:nvPr>
            <p:ph type="sldNum" sz="quarter" idx="10"/>
          </p:nvPr>
        </p:nvSpPr>
        <p:spPr/>
        <p:txBody>
          <a:bodyPr/>
          <a:lstStyle/>
          <a:p>
            <a:pPr>
              <a:defRPr/>
            </a:pPr>
            <a:fld id="{493165AC-B429-466B-806C-5177A76556FE}" type="slidenum">
              <a:rPr lang="fr-FR" smtClean="0"/>
              <a:pPr>
                <a:defRPr/>
              </a:pPr>
              <a:t>2</a:t>
            </a:fld>
            <a:endParaRPr lang="fr-FR"/>
          </a:p>
        </p:txBody>
      </p:sp>
    </p:spTree>
    <p:extLst>
      <p:ext uri="{BB962C8B-B14F-4D97-AF65-F5344CB8AC3E}">
        <p14:creationId xmlns:p14="http://schemas.microsoft.com/office/powerpoint/2010/main" val="1368485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buFont typeface="Arial"/>
              <a:buChar char="•"/>
            </a:pPr>
            <a:endParaRPr lang="fr-CH" sz="1050" baseline="0" dirty="0" smtClean="0"/>
          </a:p>
        </p:txBody>
      </p:sp>
      <p:sp>
        <p:nvSpPr>
          <p:cNvPr id="4" name="Espace réservé du numéro de diapositive 3"/>
          <p:cNvSpPr>
            <a:spLocks noGrp="1"/>
          </p:cNvSpPr>
          <p:nvPr>
            <p:ph type="sldNum" sz="quarter" idx="10"/>
          </p:nvPr>
        </p:nvSpPr>
        <p:spPr/>
        <p:txBody>
          <a:bodyPr/>
          <a:lstStyle/>
          <a:p>
            <a:pPr>
              <a:defRPr/>
            </a:pPr>
            <a:fld id="{493165AC-B429-466B-806C-5177A76556FE}" type="slidenum">
              <a:rPr lang="fr-FR" smtClean="0"/>
              <a:pPr>
                <a:defRPr/>
              </a:pPr>
              <a:t>3</a:t>
            </a:fld>
            <a:endParaRPr lang="fr-FR"/>
          </a:p>
        </p:txBody>
      </p:sp>
    </p:spTree>
    <p:extLst>
      <p:ext uri="{BB962C8B-B14F-4D97-AF65-F5344CB8AC3E}">
        <p14:creationId xmlns:p14="http://schemas.microsoft.com/office/powerpoint/2010/main" val="13684853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buFont typeface="Arial"/>
              <a:buChar char="•"/>
            </a:pPr>
            <a:endParaRPr lang="fr-CH" sz="1050" baseline="0" dirty="0" smtClean="0"/>
          </a:p>
        </p:txBody>
      </p:sp>
      <p:sp>
        <p:nvSpPr>
          <p:cNvPr id="4" name="Espace réservé du numéro de diapositive 3"/>
          <p:cNvSpPr>
            <a:spLocks noGrp="1"/>
          </p:cNvSpPr>
          <p:nvPr>
            <p:ph type="sldNum" sz="quarter" idx="10"/>
          </p:nvPr>
        </p:nvSpPr>
        <p:spPr/>
        <p:txBody>
          <a:bodyPr/>
          <a:lstStyle/>
          <a:p>
            <a:pPr>
              <a:defRPr/>
            </a:pPr>
            <a:fld id="{493165AC-B429-466B-806C-5177A76556FE}" type="slidenum">
              <a:rPr lang="fr-FR" smtClean="0"/>
              <a:pPr>
                <a:defRPr/>
              </a:pPr>
              <a:t>4</a:t>
            </a:fld>
            <a:endParaRPr lang="fr-FR"/>
          </a:p>
        </p:txBody>
      </p:sp>
    </p:spTree>
    <p:extLst>
      <p:ext uri="{BB962C8B-B14F-4D97-AF65-F5344CB8AC3E}">
        <p14:creationId xmlns:p14="http://schemas.microsoft.com/office/powerpoint/2010/main" val="13684853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9146EEBA-0354-4174-96E9-A32843B2A586}" type="slidenum">
              <a:rPr lang="fr-FR" smtClean="0"/>
              <a:pPr>
                <a:defRPr/>
              </a:pPr>
              <a:t>5</a:t>
            </a:fld>
            <a:endParaRPr lang="fr-FR"/>
          </a:p>
        </p:txBody>
      </p:sp>
    </p:spTree>
    <p:extLst>
      <p:ext uri="{BB962C8B-B14F-4D97-AF65-F5344CB8AC3E}">
        <p14:creationId xmlns:p14="http://schemas.microsoft.com/office/powerpoint/2010/main" val="32423945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9146EEBA-0354-4174-96E9-A32843B2A586}" type="slidenum">
              <a:rPr lang="fr-FR" smtClean="0"/>
              <a:pPr>
                <a:defRPr/>
              </a:pPr>
              <a:t>7</a:t>
            </a:fld>
            <a:endParaRPr lang="fr-FR"/>
          </a:p>
        </p:txBody>
      </p:sp>
    </p:spTree>
    <p:extLst>
      <p:ext uri="{BB962C8B-B14F-4D97-AF65-F5344CB8AC3E}">
        <p14:creationId xmlns:p14="http://schemas.microsoft.com/office/powerpoint/2010/main" val="2882712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9146EEBA-0354-4174-96E9-A32843B2A586}" type="slidenum">
              <a:rPr lang="fr-FR" smtClean="0"/>
              <a:pPr>
                <a:defRPr/>
              </a:pPr>
              <a:t>9</a:t>
            </a:fld>
            <a:endParaRPr lang="fr-FR"/>
          </a:p>
        </p:txBody>
      </p:sp>
    </p:spTree>
    <p:extLst>
      <p:ext uri="{BB962C8B-B14F-4D97-AF65-F5344CB8AC3E}">
        <p14:creationId xmlns:p14="http://schemas.microsoft.com/office/powerpoint/2010/main" val="24615853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9146EEBA-0354-4174-96E9-A32843B2A586}" type="slidenum">
              <a:rPr lang="fr-FR" smtClean="0"/>
              <a:pPr>
                <a:defRPr/>
              </a:pPr>
              <a:t>11</a:t>
            </a:fld>
            <a:endParaRPr lang="fr-FR"/>
          </a:p>
        </p:txBody>
      </p:sp>
    </p:spTree>
    <p:extLst>
      <p:ext uri="{BB962C8B-B14F-4D97-AF65-F5344CB8AC3E}">
        <p14:creationId xmlns:p14="http://schemas.microsoft.com/office/powerpoint/2010/main" val="21047917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9146EEBA-0354-4174-96E9-A32843B2A586}" type="slidenum">
              <a:rPr lang="fr-FR" smtClean="0"/>
              <a:pPr>
                <a:defRPr/>
              </a:pPr>
              <a:t>12</a:t>
            </a:fld>
            <a:endParaRPr lang="fr-FR"/>
          </a:p>
        </p:txBody>
      </p:sp>
    </p:spTree>
    <p:extLst>
      <p:ext uri="{BB962C8B-B14F-4D97-AF65-F5344CB8AC3E}">
        <p14:creationId xmlns:p14="http://schemas.microsoft.com/office/powerpoint/2010/main" val="2104791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iapositive de titre">
    <p:spTree>
      <p:nvGrpSpPr>
        <p:cNvPr id="1" name=""/>
        <p:cNvGrpSpPr/>
        <p:nvPr/>
      </p:nvGrpSpPr>
      <p:grpSpPr>
        <a:xfrm>
          <a:off x="0" y="0"/>
          <a:ext cx="0" cy="0"/>
          <a:chOff x="0" y="0"/>
          <a:chExt cx="0" cy="0"/>
        </a:xfrm>
      </p:grpSpPr>
      <p:sp>
        <p:nvSpPr>
          <p:cNvPr id="5" name="ZoneTexte 4"/>
          <p:cNvSpPr txBox="1">
            <a:spLocks noChangeArrowheads="1"/>
          </p:cNvSpPr>
          <p:nvPr/>
        </p:nvSpPr>
        <p:spPr bwMode="auto">
          <a:xfrm>
            <a:off x="827088" y="6659563"/>
            <a:ext cx="19446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700">
                <a:solidFill>
                  <a:schemeClr val="tx1"/>
                </a:solidFill>
                <a:latin typeface="Arial" pitchFamily="34" charset="0"/>
                <a:cs typeface="Arial" pitchFamily="34" charset="0"/>
              </a:defRPr>
            </a:lvl1pPr>
            <a:lvl2pPr marL="742950" indent="-285750" eaLnBrk="0" hangingPunct="0">
              <a:defRPr sz="700">
                <a:solidFill>
                  <a:schemeClr val="tx1"/>
                </a:solidFill>
                <a:latin typeface="Arial" pitchFamily="34" charset="0"/>
                <a:cs typeface="Arial" pitchFamily="34" charset="0"/>
              </a:defRPr>
            </a:lvl2pPr>
            <a:lvl3pPr marL="1143000" indent="-228600" eaLnBrk="0" hangingPunct="0">
              <a:defRPr sz="700">
                <a:solidFill>
                  <a:schemeClr val="tx1"/>
                </a:solidFill>
                <a:latin typeface="Arial" pitchFamily="34" charset="0"/>
                <a:cs typeface="Arial" pitchFamily="34" charset="0"/>
              </a:defRPr>
            </a:lvl3pPr>
            <a:lvl4pPr marL="1600200" indent="-228600" eaLnBrk="0" hangingPunct="0">
              <a:defRPr sz="700">
                <a:solidFill>
                  <a:schemeClr val="tx1"/>
                </a:solidFill>
                <a:latin typeface="Arial" pitchFamily="34" charset="0"/>
                <a:cs typeface="Arial" pitchFamily="34" charset="0"/>
              </a:defRPr>
            </a:lvl4pPr>
            <a:lvl5pPr marL="2057400" indent="-228600" eaLnBrk="0" hangingPunct="0">
              <a:defRPr sz="7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7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7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7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700">
                <a:solidFill>
                  <a:schemeClr val="tx1"/>
                </a:solidFill>
                <a:latin typeface="Arial" pitchFamily="34" charset="0"/>
                <a:cs typeface="Arial" pitchFamily="34" charset="0"/>
              </a:defRPr>
            </a:lvl9pPr>
          </a:lstStyle>
          <a:p>
            <a:pPr eaLnBrk="1" hangingPunct="1">
              <a:defRPr/>
            </a:pPr>
            <a:r>
              <a:rPr lang="fr-CH" sz="800" b="1" smtClean="0">
                <a:solidFill>
                  <a:schemeClr val="bg1"/>
                </a:solidFill>
              </a:rPr>
              <a:t>Haute Ecole Pédagogique </a:t>
            </a:r>
            <a:r>
              <a:rPr lang="fr-CH" sz="800" smtClean="0">
                <a:solidFill>
                  <a:schemeClr val="bg1"/>
                </a:solidFill>
              </a:rPr>
              <a:t>- BEJUNE</a:t>
            </a:r>
          </a:p>
        </p:txBody>
      </p:sp>
      <p:sp>
        <p:nvSpPr>
          <p:cNvPr id="3" name="Sous-titre 2"/>
          <p:cNvSpPr>
            <a:spLocks noGrp="1"/>
          </p:cNvSpPr>
          <p:nvPr>
            <p:ph type="subTitle" idx="1"/>
          </p:nvPr>
        </p:nvSpPr>
        <p:spPr>
          <a:xfrm>
            <a:off x="720000" y="2643182"/>
            <a:ext cx="7352462" cy="1752600"/>
          </a:xfrm>
        </p:spPr>
        <p:txBody>
          <a:bodyPr/>
          <a:lstStyle>
            <a:lvl1pPr marL="0" indent="0" algn="l">
              <a:buNone/>
              <a:defRPr sz="3800" b="1"/>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fr-CH" dirty="0"/>
          </a:p>
        </p:txBody>
      </p:sp>
      <p:sp>
        <p:nvSpPr>
          <p:cNvPr id="13" name="Espace réservé du texte 12"/>
          <p:cNvSpPr>
            <a:spLocks noGrp="1"/>
          </p:cNvSpPr>
          <p:nvPr>
            <p:ph type="body" sz="quarter" idx="10"/>
          </p:nvPr>
        </p:nvSpPr>
        <p:spPr>
          <a:xfrm>
            <a:off x="720000" y="5072062"/>
            <a:ext cx="2071687" cy="720000"/>
          </a:xfrm>
        </p:spPr>
        <p:txBody>
          <a:bodyPr/>
          <a:lstStyle>
            <a:lvl1pPr>
              <a:buNone/>
              <a:defRPr sz="1800" baseline="0"/>
            </a:lvl1pPr>
          </a:lstStyle>
          <a:p>
            <a:pPr lvl="0"/>
            <a:r>
              <a:rPr lang="fr-FR" smtClean="0"/>
              <a:t>Modifiez les styles du texte du masque</a:t>
            </a:r>
          </a:p>
          <a:p>
            <a:pPr lvl="1"/>
            <a:r>
              <a:rPr lang="fr-FR" smtClean="0"/>
              <a:t>Deuxième niveau</a:t>
            </a:r>
          </a:p>
        </p:txBody>
      </p:sp>
      <p:sp>
        <p:nvSpPr>
          <p:cNvPr id="18" name="Titre 17"/>
          <p:cNvSpPr>
            <a:spLocks noGrp="1"/>
          </p:cNvSpPr>
          <p:nvPr>
            <p:ph type="title"/>
          </p:nvPr>
        </p:nvSpPr>
        <p:spPr/>
        <p:txBody>
          <a:bodyPr/>
          <a:lstStyle>
            <a:lvl1pPr>
              <a:buNone/>
              <a:defRPr/>
            </a:lvl1pPr>
          </a:lstStyle>
          <a:p>
            <a:r>
              <a:rPr lang="fr-FR" smtClean="0"/>
              <a:t>Modifiez le style du titre</a:t>
            </a:r>
            <a:endParaRPr lang="fr-CH" dirty="0"/>
          </a:p>
        </p:txBody>
      </p:sp>
      <p:sp>
        <p:nvSpPr>
          <p:cNvPr id="6" name="Espace réservé du numéro de diapositive 6"/>
          <p:cNvSpPr>
            <a:spLocks noGrp="1"/>
          </p:cNvSpPr>
          <p:nvPr>
            <p:ph type="sldNum" sz="quarter" idx="11"/>
          </p:nvPr>
        </p:nvSpPr>
        <p:spPr/>
        <p:txBody>
          <a:bodyPr/>
          <a:lstStyle>
            <a:lvl1pPr>
              <a:defRPr/>
            </a:lvl1pPr>
          </a:lstStyle>
          <a:p>
            <a:pPr>
              <a:defRPr/>
            </a:pPr>
            <a:fld id="{8F9F744F-4911-4BE6-9C84-0B469F9E600F}" type="slidenum">
              <a:rPr lang="fr-CH"/>
              <a:pPr>
                <a:defRPr/>
              </a:pPr>
              <a:t>‹Nr.›</a:t>
            </a:fld>
            <a:endParaRPr lang="fr-CH"/>
          </a:p>
        </p:txBody>
      </p:sp>
    </p:spTree>
    <p:extLst>
      <p:ext uri="{BB962C8B-B14F-4D97-AF65-F5344CB8AC3E}">
        <p14:creationId xmlns:p14="http://schemas.microsoft.com/office/powerpoint/2010/main" val="1644810338"/>
      </p:ext>
    </p:extLst>
  </p:cSld>
  <p:clrMapOvr>
    <a:masterClrMapping/>
  </p:clrMapOvr>
  <p:transition/>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5" name="ZoneTexte 4"/>
          <p:cNvSpPr txBox="1">
            <a:spLocks noChangeArrowheads="1"/>
          </p:cNvSpPr>
          <p:nvPr/>
        </p:nvSpPr>
        <p:spPr bwMode="auto">
          <a:xfrm>
            <a:off x="827088" y="6659563"/>
            <a:ext cx="19446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700">
                <a:solidFill>
                  <a:schemeClr val="tx1"/>
                </a:solidFill>
                <a:latin typeface="Arial" pitchFamily="34" charset="0"/>
                <a:cs typeface="Arial" pitchFamily="34" charset="0"/>
              </a:defRPr>
            </a:lvl1pPr>
            <a:lvl2pPr marL="742950" indent="-285750" eaLnBrk="0" hangingPunct="0">
              <a:defRPr sz="700">
                <a:solidFill>
                  <a:schemeClr val="tx1"/>
                </a:solidFill>
                <a:latin typeface="Arial" pitchFamily="34" charset="0"/>
                <a:cs typeface="Arial" pitchFamily="34" charset="0"/>
              </a:defRPr>
            </a:lvl2pPr>
            <a:lvl3pPr marL="1143000" indent="-228600" eaLnBrk="0" hangingPunct="0">
              <a:defRPr sz="700">
                <a:solidFill>
                  <a:schemeClr val="tx1"/>
                </a:solidFill>
                <a:latin typeface="Arial" pitchFamily="34" charset="0"/>
                <a:cs typeface="Arial" pitchFamily="34" charset="0"/>
              </a:defRPr>
            </a:lvl3pPr>
            <a:lvl4pPr marL="1600200" indent="-228600" eaLnBrk="0" hangingPunct="0">
              <a:defRPr sz="700">
                <a:solidFill>
                  <a:schemeClr val="tx1"/>
                </a:solidFill>
                <a:latin typeface="Arial" pitchFamily="34" charset="0"/>
                <a:cs typeface="Arial" pitchFamily="34" charset="0"/>
              </a:defRPr>
            </a:lvl4pPr>
            <a:lvl5pPr marL="2057400" indent="-228600" eaLnBrk="0" hangingPunct="0">
              <a:defRPr sz="7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7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7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7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700">
                <a:solidFill>
                  <a:schemeClr val="tx1"/>
                </a:solidFill>
                <a:latin typeface="Arial" pitchFamily="34" charset="0"/>
                <a:cs typeface="Arial" pitchFamily="34" charset="0"/>
              </a:defRPr>
            </a:lvl9pPr>
          </a:lstStyle>
          <a:p>
            <a:pPr eaLnBrk="1" hangingPunct="1">
              <a:defRPr/>
            </a:pPr>
            <a:r>
              <a:rPr lang="fr-CH" sz="800" b="1" smtClean="0">
                <a:solidFill>
                  <a:schemeClr val="bg1"/>
                </a:solidFill>
              </a:rPr>
              <a:t>Haute Ecole Pédagogique </a:t>
            </a:r>
            <a:r>
              <a:rPr lang="fr-CH" sz="800" smtClean="0">
                <a:solidFill>
                  <a:schemeClr val="bg1"/>
                </a:solidFill>
              </a:rPr>
              <a:t>- BEJUNE</a:t>
            </a:r>
          </a:p>
        </p:txBody>
      </p:sp>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CH"/>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endParaRPr lang="fr-CH"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6" name="Espace réservé du numéro de diapositive 6"/>
          <p:cNvSpPr>
            <a:spLocks noGrp="1"/>
          </p:cNvSpPr>
          <p:nvPr>
            <p:ph type="sldNum" sz="quarter" idx="10"/>
          </p:nvPr>
        </p:nvSpPr>
        <p:spPr/>
        <p:txBody>
          <a:bodyPr/>
          <a:lstStyle>
            <a:lvl1pPr>
              <a:defRPr/>
            </a:lvl1pPr>
          </a:lstStyle>
          <a:p>
            <a:pPr>
              <a:defRPr/>
            </a:pPr>
            <a:fld id="{F656E90E-CF02-47D5-B83C-AB158AFB8883}" type="slidenum">
              <a:rPr lang="fr-CH"/>
              <a:pPr>
                <a:defRPr/>
              </a:pPr>
              <a:t>‹Nr.›</a:t>
            </a:fld>
            <a:endParaRPr lang="fr-CH"/>
          </a:p>
        </p:txBody>
      </p:sp>
    </p:spTree>
    <p:extLst>
      <p:ext uri="{BB962C8B-B14F-4D97-AF65-F5344CB8AC3E}">
        <p14:creationId xmlns:p14="http://schemas.microsoft.com/office/powerpoint/2010/main" val="185133942"/>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827088" y="6659563"/>
            <a:ext cx="19446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700">
                <a:solidFill>
                  <a:schemeClr val="tx1"/>
                </a:solidFill>
                <a:latin typeface="Arial" pitchFamily="34" charset="0"/>
                <a:cs typeface="Arial" pitchFamily="34" charset="0"/>
              </a:defRPr>
            </a:lvl1pPr>
            <a:lvl2pPr marL="742950" indent="-285750" eaLnBrk="0" hangingPunct="0">
              <a:defRPr sz="700">
                <a:solidFill>
                  <a:schemeClr val="tx1"/>
                </a:solidFill>
                <a:latin typeface="Arial" pitchFamily="34" charset="0"/>
                <a:cs typeface="Arial" pitchFamily="34" charset="0"/>
              </a:defRPr>
            </a:lvl2pPr>
            <a:lvl3pPr marL="1143000" indent="-228600" eaLnBrk="0" hangingPunct="0">
              <a:defRPr sz="700">
                <a:solidFill>
                  <a:schemeClr val="tx1"/>
                </a:solidFill>
                <a:latin typeface="Arial" pitchFamily="34" charset="0"/>
                <a:cs typeface="Arial" pitchFamily="34" charset="0"/>
              </a:defRPr>
            </a:lvl3pPr>
            <a:lvl4pPr marL="1600200" indent="-228600" eaLnBrk="0" hangingPunct="0">
              <a:defRPr sz="700">
                <a:solidFill>
                  <a:schemeClr val="tx1"/>
                </a:solidFill>
                <a:latin typeface="Arial" pitchFamily="34" charset="0"/>
                <a:cs typeface="Arial" pitchFamily="34" charset="0"/>
              </a:defRPr>
            </a:lvl4pPr>
            <a:lvl5pPr marL="2057400" indent="-228600" eaLnBrk="0" hangingPunct="0">
              <a:defRPr sz="7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7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7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7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700">
                <a:solidFill>
                  <a:schemeClr val="tx1"/>
                </a:solidFill>
                <a:latin typeface="Arial" pitchFamily="34" charset="0"/>
                <a:cs typeface="Arial" pitchFamily="34" charset="0"/>
              </a:defRPr>
            </a:lvl9pPr>
          </a:lstStyle>
          <a:p>
            <a:pPr eaLnBrk="1" hangingPunct="1">
              <a:defRPr/>
            </a:pPr>
            <a:r>
              <a:rPr lang="fr-CH" sz="800" b="1" smtClean="0">
                <a:solidFill>
                  <a:schemeClr val="bg1"/>
                </a:solidFill>
              </a:rPr>
              <a:t>Haute Ecole Pédagogique </a:t>
            </a:r>
            <a:r>
              <a:rPr lang="fr-CH" sz="800" smtClean="0">
                <a:solidFill>
                  <a:schemeClr val="bg1"/>
                </a:solidFill>
              </a:rPr>
              <a:t>- BEJUNE</a:t>
            </a:r>
          </a:p>
        </p:txBody>
      </p:sp>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5" name="Espace réservé du numéro de diapositive 6"/>
          <p:cNvSpPr>
            <a:spLocks noGrp="1"/>
          </p:cNvSpPr>
          <p:nvPr>
            <p:ph type="sldNum" sz="quarter" idx="10"/>
          </p:nvPr>
        </p:nvSpPr>
        <p:spPr/>
        <p:txBody>
          <a:bodyPr/>
          <a:lstStyle>
            <a:lvl1pPr>
              <a:defRPr/>
            </a:lvl1pPr>
          </a:lstStyle>
          <a:p>
            <a:pPr>
              <a:defRPr/>
            </a:pPr>
            <a:fld id="{29F588C3-7CE9-4C1B-A20F-EE30124F1A7F}" type="slidenum">
              <a:rPr lang="fr-CH"/>
              <a:pPr>
                <a:defRPr/>
              </a:pPr>
              <a:t>‹Nr.›</a:t>
            </a:fld>
            <a:endParaRPr lang="fr-CH"/>
          </a:p>
        </p:txBody>
      </p:sp>
    </p:spTree>
    <p:extLst>
      <p:ext uri="{BB962C8B-B14F-4D97-AF65-F5344CB8AC3E}">
        <p14:creationId xmlns:p14="http://schemas.microsoft.com/office/powerpoint/2010/main" val="1286122969"/>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827088" y="6659563"/>
            <a:ext cx="19446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700">
                <a:solidFill>
                  <a:schemeClr val="tx1"/>
                </a:solidFill>
                <a:latin typeface="Arial" pitchFamily="34" charset="0"/>
                <a:cs typeface="Arial" pitchFamily="34" charset="0"/>
              </a:defRPr>
            </a:lvl1pPr>
            <a:lvl2pPr marL="742950" indent="-285750" eaLnBrk="0" hangingPunct="0">
              <a:defRPr sz="700">
                <a:solidFill>
                  <a:schemeClr val="tx1"/>
                </a:solidFill>
                <a:latin typeface="Arial" pitchFamily="34" charset="0"/>
                <a:cs typeface="Arial" pitchFamily="34" charset="0"/>
              </a:defRPr>
            </a:lvl2pPr>
            <a:lvl3pPr marL="1143000" indent="-228600" eaLnBrk="0" hangingPunct="0">
              <a:defRPr sz="700">
                <a:solidFill>
                  <a:schemeClr val="tx1"/>
                </a:solidFill>
                <a:latin typeface="Arial" pitchFamily="34" charset="0"/>
                <a:cs typeface="Arial" pitchFamily="34" charset="0"/>
              </a:defRPr>
            </a:lvl3pPr>
            <a:lvl4pPr marL="1600200" indent="-228600" eaLnBrk="0" hangingPunct="0">
              <a:defRPr sz="700">
                <a:solidFill>
                  <a:schemeClr val="tx1"/>
                </a:solidFill>
                <a:latin typeface="Arial" pitchFamily="34" charset="0"/>
                <a:cs typeface="Arial" pitchFamily="34" charset="0"/>
              </a:defRPr>
            </a:lvl4pPr>
            <a:lvl5pPr marL="2057400" indent="-228600" eaLnBrk="0" hangingPunct="0">
              <a:defRPr sz="7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7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7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7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700">
                <a:solidFill>
                  <a:schemeClr val="tx1"/>
                </a:solidFill>
                <a:latin typeface="Arial" pitchFamily="34" charset="0"/>
                <a:cs typeface="Arial" pitchFamily="34" charset="0"/>
              </a:defRPr>
            </a:lvl9pPr>
          </a:lstStyle>
          <a:p>
            <a:pPr eaLnBrk="1" hangingPunct="1">
              <a:defRPr/>
            </a:pPr>
            <a:r>
              <a:rPr lang="fr-CH" sz="800" b="1" smtClean="0">
                <a:solidFill>
                  <a:schemeClr val="bg1"/>
                </a:solidFill>
              </a:rPr>
              <a:t>Haute Ecole Pédagogique </a:t>
            </a:r>
            <a:r>
              <a:rPr lang="fr-CH" sz="800" smtClean="0">
                <a:solidFill>
                  <a:schemeClr val="bg1"/>
                </a:solidFill>
              </a:rPr>
              <a:t>- BEJUNE</a:t>
            </a:r>
          </a:p>
        </p:txBody>
      </p:sp>
      <p:sp>
        <p:nvSpPr>
          <p:cNvPr id="2" name="Titre vertical 1"/>
          <p:cNvSpPr>
            <a:spLocks noGrp="1"/>
          </p:cNvSpPr>
          <p:nvPr>
            <p:ph type="title" orient="vert"/>
          </p:nvPr>
        </p:nvSpPr>
        <p:spPr>
          <a:xfrm>
            <a:off x="6515100" y="381000"/>
            <a:ext cx="1943100" cy="5715000"/>
          </a:xfrm>
        </p:spPr>
        <p:txBody>
          <a:bodyPr vert="eaVert"/>
          <a:lstStyle/>
          <a:p>
            <a:r>
              <a:rPr lang="fr-FR" smtClean="0"/>
              <a:t>Modifiez le style du titre</a:t>
            </a:r>
            <a:endParaRPr lang="fr-CH"/>
          </a:p>
        </p:txBody>
      </p:sp>
      <p:sp>
        <p:nvSpPr>
          <p:cNvPr id="3" name="Espace réservé du texte vertical 2"/>
          <p:cNvSpPr>
            <a:spLocks noGrp="1"/>
          </p:cNvSpPr>
          <p:nvPr>
            <p:ph type="body" orient="vert" idx="1"/>
          </p:nvPr>
        </p:nvSpPr>
        <p:spPr>
          <a:xfrm>
            <a:off x="685800" y="381000"/>
            <a:ext cx="5676900" cy="571500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5" name="Espace réservé du numéro de diapositive 6"/>
          <p:cNvSpPr>
            <a:spLocks noGrp="1"/>
          </p:cNvSpPr>
          <p:nvPr>
            <p:ph type="sldNum" sz="quarter" idx="10"/>
          </p:nvPr>
        </p:nvSpPr>
        <p:spPr/>
        <p:txBody>
          <a:bodyPr/>
          <a:lstStyle>
            <a:lvl1pPr>
              <a:defRPr/>
            </a:lvl1pPr>
          </a:lstStyle>
          <a:p>
            <a:pPr>
              <a:defRPr/>
            </a:pPr>
            <a:fld id="{871022DF-3242-4B1A-A094-0A63CDCC6FCF}" type="slidenum">
              <a:rPr lang="fr-CH"/>
              <a:pPr>
                <a:defRPr/>
              </a:pPr>
              <a:t>‹Nr.›</a:t>
            </a:fld>
            <a:endParaRPr lang="fr-CH"/>
          </a:p>
        </p:txBody>
      </p:sp>
    </p:spTree>
    <p:extLst>
      <p:ext uri="{BB962C8B-B14F-4D97-AF65-F5344CB8AC3E}">
        <p14:creationId xmlns:p14="http://schemas.microsoft.com/office/powerpoint/2010/main" val="2666871659"/>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Diapositive de titre">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720000" y="2643182"/>
            <a:ext cx="7352462" cy="1752600"/>
          </a:xfrm>
        </p:spPr>
        <p:txBody>
          <a:bodyPr/>
          <a:lstStyle>
            <a:lvl1pPr marL="0" indent="0" algn="l">
              <a:buNone/>
              <a:defRPr sz="3800" b="1"/>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CH" dirty="0"/>
          </a:p>
        </p:txBody>
      </p:sp>
      <p:sp>
        <p:nvSpPr>
          <p:cNvPr id="13" name="Espace réservé du texte 12"/>
          <p:cNvSpPr>
            <a:spLocks noGrp="1"/>
          </p:cNvSpPr>
          <p:nvPr>
            <p:ph type="body" sz="quarter" idx="10"/>
          </p:nvPr>
        </p:nvSpPr>
        <p:spPr>
          <a:xfrm>
            <a:off x="720000" y="5072062"/>
            <a:ext cx="2071687" cy="720000"/>
          </a:xfrm>
        </p:spPr>
        <p:txBody>
          <a:bodyPr/>
          <a:lstStyle>
            <a:lvl1pPr>
              <a:buNone/>
              <a:defRPr sz="1800" baseline="0"/>
            </a:lvl1pPr>
          </a:lstStyle>
          <a:p>
            <a:pPr lvl="0"/>
            <a:r>
              <a:rPr lang="fr-FR" smtClean="0"/>
              <a:t>Cliquez pour modifier les styles du texte du masque</a:t>
            </a:r>
          </a:p>
          <a:p>
            <a:pPr lvl="1"/>
            <a:r>
              <a:rPr lang="fr-FR" smtClean="0"/>
              <a:t>Deuxième niveau</a:t>
            </a:r>
          </a:p>
        </p:txBody>
      </p:sp>
      <p:sp>
        <p:nvSpPr>
          <p:cNvPr id="18" name="Titre 17"/>
          <p:cNvSpPr>
            <a:spLocks noGrp="1"/>
          </p:cNvSpPr>
          <p:nvPr>
            <p:ph type="title"/>
          </p:nvPr>
        </p:nvSpPr>
        <p:spPr/>
        <p:txBody>
          <a:bodyPr/>
          <a:lstStyle>
            <a:lvl1pPr>
              <a:buNone/>
              <a:defRPr/>
            </a:lvl1pPr>
          </a:lstStyle>
          <a:p>
            <a:r>
              <a:rPr lang="fr-FR" smtClean="0"/>
              <a:t>Cliquez pour modifier le style du titre</a:t>
            </a:r>
            <a:endParaRPr lang="fr-CH" dirty="0"/>
          </a:p>
        </p:txBody>
      </p:sp>
      <p:sp>
        <p:nvSpPr>
          <p:cNvPr id="5" name="Rectangle 14"/>
          <p:cNvSpPr>
            <a:spLocks noGrp="1" noChangeArrowheads="1"/>
          </p:cNvSpPr>
          <p:nvPr>
            <p:ph type="ftr" sz="quarter" idx="11"/>
          </p:nvPr>
        </p:nvSpPr>
        <p:spPr>
          <a:xfrm>
            <a:off x="3124200" y="6356350"/>
            <a:ext cx="2895600" cy="365125"/>
          </a:xfrm>
          <a:prstGeom prst="rect">
            <a:avLst/>
          </a:prstGeom>
        </p:spPr>
        <p:txBody>
          <a:bodyPr/>
          <a:lstStyle>
            <a:lvl1pPr>
              <a:defRPr/>
            </a:lvl1pPr>
          </a:lstStyle>
          <a:p>
            <a:pPr>
              <a:defRPr/>
            </a:pPr>
            <a:r>
              <a:rPr lang="fr-FR"/>
              <a:t>Titre de la séance</a:t>
            </a:r>
          </a:p>
        </p:txBody>
      </p:sp>
      <p:sp>
        <p:nvSpPr>
          <p:cNvPr id="6" name="Espace réservé du numéro de diapositive 6"/>
          <p:cNvSpPr>
            <a:spLocks noGrp="1"/>
          </p:cNvSpPr>
          <p:nvPr>
            <p:ph type="sldNum" sz="quarter" idx="12"/>
          </p:nvPr>
        </p:nvSpPr>
        <p:spPr/>
        <p:txBody>
          <a:bodyPr/>
          <a:lstStyle>
            <a:lvl1pPr>
              <a:defRPr/>
            </a:lvl1pPr>
          </a:lstStyle>
          <a:p>
            <a:pPr>
              <a:defRPr/>
            </a:pPr>
            <a:fld id="{654903FD-EAD4-4EC4-BF7F-626C3A30CD0A}" type="slidenum">
              <a:rPr lang="fr-CH"/>
              <a:pPr>
                <a:defRPr/>
              </a:pPr>
              <a:t>‹Nr.›</a:t>
            </a:fld>
            <a:endParaRPr lang="fr-CH"/>
          </a:p>
        </p:txBody>
      </p:sp>
    </p:spTree>
    <p:extLst>
      <p:ext uri="{BB962C8B-B14F-4D97-AF65-F5344CB8AC3E}">
        <p14:creationId xmlns:p14="http://schemas.microsoft.com/office/powerpoint/2010/main" val="3473144513"/>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Sommaire">
    <p:spTree>
      <p:nvGrpSpPr>
        <p:cNvPr id="1" name=""/>
        <p:cNvGrpSpPr/>
        <p:nvPr/>
      </p:nvGrpSpPr>
      <p:grpSpPr>
        <a:xfrm>
          <a:off x="0" y="0"/>
          <a:ext cx="0" cy="0"/>
          <a:chOff x="0" y="0"/>
          <a:chExt cx="0" cy="0"/>
        </a:xfrm>
      </p:grpSpPr>
      <p:sp>
        <p:nvSpPr>
          <p:cNvPr id="2" name="Titre 1"/>
          <p:cNvSpPr>
            <a:spLocks noGrp="1"/>
          </p:cNvSpPr>
          <p:nvPr>
            <p:ph type="ctrTitle"/>
          </p:nvPr>
        </p:nvSpPr>
        <p:spPr>
          <a:xfrm>
            <a:off x="720000" y="1"/>
            <a:ext cx="7772400" cy="1643050"/>
          </a:xfrm>
        </p:spPr>
        <p:txBody>
          <a:bodyPr/>
          <a:lstStyle>
            <a:lvl1pPr>
              <a:buNone/>
              <a:defRPr sz="4000"/>
            </a:lvl1pPr>
          </a:lstStyle>
          <a:p>
            <a:r>
              <a:rPr lang="fr-FR" smtClean="0"/>
              <a:t>Cliquez pour modifier le style du titre</a:t>
            </a:r>
            <a:endParaRPr lang="fr-CH" dirty="0"/>
          </a:p>
        </p:txBody>
      </p:sp>
      <p:sp>
        <p:nvSpPr>
          <p:cNvPr id="3" name="Rectangle 14"/>
          <p:cNvSpPr>
            <a:spLocks noGrp="1" noChangeArrowheads="1"/>
          </p:cNvSpPr>
          <p:nvPr>
            <p:ph type="ftr" sz="quarter" idx="10"/>
          </p:nvPr>
        </p:nvSpPr>
        <p:spPr>
          <a:xfrm>
            <a:off x="3124200" y="6356350"/>
            <a:ext cx="2895600" cy="365125"/>
          </a:xfrm>
          <a:prstGeom prst="rect">
            <a:avLst/>
          </a:prstGeom>
        </p:spPr>
        <p:txBody>
          <a:bodyPr/>
          <a:lstStyle>
            <a:lvl1pPr>
              <a:defRPr/>
            </a:lvl1pPr>
          </a:lstStyle>
          <a:p>
            <a:pPr>
              <a:defRPr/>
            </a:pPr>
            <a:r>
              <a:rPr lang="fr-FR"/>
              <a:t>Titre de la séance</a:t>
            </a:r>
          </a:p>
        </p:txBody>
      </p:sp>
      <p:sp>
        <p:nvSpPr>
          <p:cNvPr id="4" name="Espace réservé du numéro de diapositive 6"/>
          <p:cNvSpPr>
            <a:spLocks noGrp="1"/>
          </p:cNvSpPr>
          <p:nvPr>
            <p:ph type="sldNum" sz="quarter" idx="11"/>
          </p:nvPr>
        </p:nvSpPr>
        <p:spPr/>
        <p:txBody>
          <a:bodyPr/>
          <a:lstStyle>
            <a:lvl1pPr>
              <a:defRPr/>
            </a:lvl1pPr>
          </a:lstStyle>
          <a:p>
            <a:pPr>
              <a:defRPr/>
            </a:pPr>
            <a:fld id="{385DDD79-D925-4D12-AFFD-79D800C6788F}" type="slidenum">
              <a:rPr lang="fr-CH"/>
              <a:pPr>
                <a:defRPr/>
              </a:pPr>
              <a:t>‹Nr.›</a:t>
            </a:fld>
            <a:endParaRPr lang="fr-CH"/>
          </a:p>
        </p:txBody>
      </p:sp>
    </p:spTree>
    <p:extLst>
      <p:ext uri="{BB962C8B-B14F-4D97-AF65-F5344CB8AC3E}">
        <p14:creationId xmlns:p14="http://schemas.microsoft.com/office/powerpoint/2010/main" val="417880466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ommaire">
    <p:spTree>
      <p:nvGrpSpPr>
        <p:cNvPr id="1" name=""/>
        <p:cNvGrpSpPr/>
        <p:nvPr/>
      </p:nvGrpSpPr>
      <p:grpSpPr>
        <a:xfrm>
          <a:off x="0" y="0"/>
          <a:ext cx="0" cy="0"/>
          <a:chOff x="0" y="0"/>
          <a:chExt cx="0" cy="0"/>
        </a:xfrm>
      </p:grpSpPr>
      <p:sp>
        <p:nvSpPr>
          <p:cNvPr id="3" name="ZoneTexte 2"/>
          <p:cNvSpPr txBox="1">
            <a:spLocks noChangeArrowheads="1"/>
          </p:cNvSpPr>
          <p:nvPr/>
        </p:nvSpPr>
        <p:spPr bwMode="auto">
          <a:xfrm>
            <a:off x="827088" y="6659563"/>
            <a:ext cx="19446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700">
                <a:solidFill>
                  <a:schemeClr val="tx1"/>
                </a:solidFill>
                <a:latin typeface="Arial" pitchFamily="34" charset="0"/>
                <a:cs typeface="Arial" pitchFamily="34" charset="0"/>
              </a:defRPr>
            </a:lvl1pPr>
            <a:lvl2pPr marL="742950" indent="-285750" eaLnBrk="0" hangingPunct="0">
              <a:defRPr sz="700">
                <a:solidFill>
                  <a:schemeClr val="tx1"/>
                </a:solidFill>
                <a:latin typeface="Arial" pitchFamily="34" charset="0"/>
                <a:cs typeface="Arial" pitchFamily="34" charset="0"/>
              </a:defRPr>
            </a:lvl2pPr>
            <a:lvl3pPr marL="1143000" indent="-228600" eaLnBrk="0" hangingPunct="0">
              <a:defRPr sz="700">
                <a:solidFill>
                  <a:schemeClr val="tx1"/>
                </a:solidFill>
                <a:latin typeface="Arial" pitchFamily="34" charset="0"/>
                <a:cs typeface="Arial" pitchFamily="34" charset="0"/>
              </a:defRPr>
            </a:lvl3pPr>
            <a:lvl4pPr marL="1600200" indent="-228600" eaLnBrk="0" hangingPunct="0">
              <a:defRPr sz="700">
                <a:solidFill>
                  <a:schemeClr val="tx1"/>
                </a:solidFill>
                <a:latin typeface="Arial" pitchFamily="34" charset="0"/>
                <a:cs typeface="Arial" pitchFamily="34" charset="0"/>
              </a:defRPr>
            </a:lvl4pPr>
            <a:lvl5pPr marL="2057400" indent="-228600" eaLnBrk="0" hangingPunct="0">
              <a:defRPr sz="7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7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7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7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700">
                <a:solidFill>
                  <a:schemeClr val="tx1"/>
                </a:solidFill>
                <a:latin typeface="Arial" pitchFamily="34" charset="0"/>
                <a:cs typeface="Arial" pitchFamily="34" charset="0"/>
              </a:defRPr>
            </a:lvl9pPr>
          </a:lstStyle>
          <a:p>
            <a:pPr eaLnBrk="1" hangingPunct="1">
              <a:defRPr/>
            </a:pPr>
            <a:r>
              <a:rPr lang="fr-CH" sz="800" b="1" smtClean="0">
                <a:solidFill>
                  <a:schemeClr val="bg1"/>
                </a:solidFill>
              </a:rPr>
              <a:t>Haute Ecole Pédagogique </a:t>
            </a:r>
            <a:r>
              <a:rPr lang="fr-CH" sz="800" smtClean="0">
                <a:solidFill>
                  <a:schemeClr val="bg1"/>
                </a:solidFill>
              </a:rPr>
              <a:t>- BEJUNE</a:t>
            </a:r>
          </a:p>
        </p:txBody>
      </p:sp>
      <p:sp>
        <p:nvSpPr>
          <p:cNvPr id="2" name="Titre 1"/>
          <p:cNvSpPr>
            <a:spLocks noGrp="1"/>
          </p:cNvSpPr>
          <p:nvPr>
            <p:ph type="ctrTitle"/>
          </p:nvPr>
        </p:nvSpPr>
        <p:spPr>
          <a:xfrm>
            <a:off x="720000" y="1"/>
            <a:ext cx="7772400" cy="1643050"/>
          </a:xfrm>
        </p:spPr>
        <p:txBody>
          <a:bodyPr/>
          <a:lstStyle>
            <a:lvl1pPr>
              <a:buNone/>
              <a:defRPr sz="3000"/>
            </a:lvl1pPr>
          </a:lstStyle>
          <a:p>
            <a:r>
              <a:rPr lang="fr-FR" smtClean="0"/>
              <a:t>Modifiez le style du titre</a:t>
            </a:r>
            <a:endParaRPr lang="fr-CH" dirty="0"/>
          </a:p>
        </p:txBody>
      </p:sp>
      <p:sp>
        <p:nvSpPr>
          <p:cNvPr id="4" name="Espace réservé du numéro de diapositive 6"/>
          <p:cNvSpPr>
            <a:spLocks noGrp="1"/>
          </p:cNvSpPr>
          <p:nvPr>
            <p:ph type="sldNum" sz="quarter" idx="10"/>
          </p:nvPr>
        </p:nvSpPr>
        <p:spPr/>
        <p:txBody>
          <a:bodyPr/>
          <a:lstStyle>
            <a:lvl1pPr>
              <a:defRPr/>
            </a:lvl1pPr>
          </a:lstStyle>
          <a:p>
            <a:pPr>
              <a:defRPr/>
            </a:pPr>
            <a:fld id="{F72C0A80-39C0-430C-A418-9E7CA5E30FDA}" type="slidenum">
              <a:rPr lang="fr-CH"/>
              <a:pPr>
                <a:defRPr/>
              </a:pPr>
              <a:t>‹Nr.›</a:t>
            </a:fld>
            <a:endParaRPr lang="fr-CH"/>
          </a:p>
        </p:txBody>
      </p:sp>
    </p:spTree>
    <p:extLst>
      <p:ext uri="{BB962C8B-B14F-4D97-AF65-F5344CB8AC3E}">
        <p14:creationId xmlns:p14="http://schemas.microsoft.com/office/powerpoint/2010/main" val="253459357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827088" y="6659563"/>
            <a:ext cx="19446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700">
                <a:solidFill>
                  <a:schemeClr val="tx1"/>
                </a:solidFill>
                <a:latin typeface="Arial" pitchFamily="34" charset="0"/>
                <a:cs typeface="Arial" pitchFamily="34" charset="0"/>
              </a:defRPr>
            </a:lvl1pPr>
            <a:lvl2pPr marL="742950" indent="-285750" eaLnBrk="0" hangingPunct="0">
              <a:defRPr sz="700">
                <a:solidFill>
                  <a:schemeClr val="tx1"/>
                </a:solidFill>
                <a:latin typeface="Arial" pitchFamily="34" charset="0"/>
                <a:cs typeface="Arial" pitchFamily="34" charset="0"/>
              </a:defRPr>
            </a:lvl2pPr>
            <a:lvl3pPr marL="1143000" indent="-228600" eaLnBrk="0" hangingPunct="0">
              <a:defRPr sz="700">
                <a:solidFill>
                  <a:schemeClr val="tx1"/>
                </a:solidFill>
                <a:latin typeface="Arial" pitchFamily="34" charset="0"/>
                <a:cs typeface="Arial" pitchFamily="34" charset="0"/>
              </a:defRPr>
            </a:lvl3pPr>
            <a:lvl4pPr marL="1600200" indent="-228600" eaLnBrk="0" hangingPunct="0">
              <a:defRPr sz="700">
                <a:solidFill>
                  <a:schemeClr val="tx1"/>
                </a:solidFill>
                <a:latin typeface="Arial" pitchFamily="34" charset="0"/>
                <a:cs typeface="Arial" pitchFamily="34" charset="0"/>
              </a:defRPr>
            </a:lvl4pPr>
            <a:lvl5pPr marL="2057400" indent="-228600" eaLnBrk="0" hangingPunct="0">
              <a:defRPr sz="7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7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7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7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700">
                <a:solidFill>
                  <a:schemeClr val="tx1"/>
                </a:solidFill>
                <a:latin typeface="Arial" pitchFamily="34" charset="0"/>
                <a:cs typeface="Arial" pitchFamily="34" charset="0"/>
              </a:defRPr>
            </a:lvl9pPr>
          </a:lstStyle>
          <a:p>
            <a:pPr eaLnBrk="1" hangingPunct="1">
              <a:defRPr/>
            </a:pPr>
            <a:r>
              <a:rPr lang="fr-CH" sz="800" b="1" smtClean="0">
                <a:solidFill>
                  <a:schemeClr val="bg1"/>
                </a:solidFill>
              </a:rPr>
              <a:t>Haute Ecole Pédagogique </a:t>
            </a:r>
            <a:r>
              <a:rPr lang="fr-CH" sz="800" smtClean="0">
                <a:solidFill>
                  <a:schemeClr val="bg1"/>
                </a:solidFill>
              </a:rPr>
              <a:t>- BEJUNE</a:t>
            </a:r>
          </a:p>
        </p:txBody>
      </p:sp>
      <p:sp>
        <p:nvSpPr>
          <p:cNvPr id="2" name="Titre 1"/>
          <p:cNvSpPr>
            <a:spLocks noGrp="1"/>
          </p:cNvSpPr>
          <p:nvPr>
            <p:ph type="title"/>
          </p:nvPr>
        </p:nvSpPr>
        <p:spPr/>
        <p:txBody>
          <a:bodyPr/>
          <a:lstStyle/>
          <a:p>
            <a:r>
              <a:rPr lang="fr-FR" smtClean="0"/>
              <a:t>Modifiez le style du titre</a:t>
            </a:r>
            <a:endParaRPr lang="fr-CH" dirty="0"/>
          </a:p>
        </p:txBody>
      </p:sp>
      <p:sp>
        <p:nvSpPr>
          <p:cNvPr id="3" name="Espace réservé du contenu 2"/>
          <p:cNvSpPr>
            <a:spLocks noGrp="1"/>
          </p:cNvSpPr>
          <p:nvPr>
            <p:ph idx="1"/>
          </p:nvPr>
        </p:nvSpPr>
        <p:spPr/>
        <p:txBody>
          <a:bodyPr/>
          <a:lstStyle>
            <a:lvl2pPr>
              <a:defRPr/>
            </a:lvl2pPr>
            <a:lvl3pPr>
              <a:defRPr/>
            </a:lvl3pPr>
          </a:lstStyle>
          <a:p>
            <a:pPr lvl="0"/>
            <a:r>
              <a:rPr lang="fr-FR" smtClean="0"/>
              <a:t>Modifiez les styles du texte du masque</a:t>
            </a:r>
          </a:p>
          <a:p>
            <a:pPr lvl="1"/>
            <a:r>
              <a:rPr lang="fr-FR" smtClean="0"/>
              <a:t>Deuxième niveau</a:t>
            </a:r>
          </a:p>
          <a:p>
            <a:pPr lvl="2"/>
            <a:r>
              <a:rPr lang="fr-FR" smtClean="0"/>
              <a:t>Troisième niveau</a:t>
            </a:r>
          </a:p>
        </p:txBody>
      </p:sp>
      <p:sp>
        <p:nvSpPr>
          <p:cNvPr id="5" name="Espace réservé du numéro de diapositive 6"/>
          <p:cNvSpPr>
            <a:spLocks noGrp="1"/>
          </p:cNvSpPr>
          <p:nvPr>
            <p:ph type="sldNum" sz="quarter" idx="10"/>
          </p:nvPr>
        </p:nvSpPr>
        <p:spPr/>
        <p:txBody>
          <a:bodyPr/>
          <a:lstStyle>
            <a:lvl1pPr>
              <a:defRPr/>
            </a:lvl1pPr>
          </a:lstStyle>
          <a:p>
            <a:pPr>
              <a:defRPr/>
            </a:pPr>
            <a:fld id="{35B1B97F-2D39-4FA5-896C-F93C7AA6E23C}" type="slidenum">
              <a:rPr lang="fr-CH"/>
              <a:pPr>
                <a:defRPr/>
              </a:pPr>
              <a:t>‹Nr.›</a:t>
            </a:fld>
            <a:endParaRPr lang="fr-CH"/>
          </a:p>
        </p:txBody>
      </p:sp>
    </p:spTree>
    <p:extLst>
      <p:ext uri="{BB962C8B-B14F-4D97-AF65-F5344CB8AC3E}">
        <p14:creationId xmlns:p14="http://schemas.microsoft.com/office/powerpoint/2010/main" val="249616645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827088" y="6659563"/>
            <a:ext cx="19446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700">
                <a:solidFill>
                  <a:schemeClr val="tx1"/>
                </a:solidFill>
                <a:latin typeface="Arial" pitchFamily="34" charset="0"/>
                <a:cs typeface="Arial" pitchFamily="34" charset="0"/>
              </a:defRPr>
            </a:lvl1pPr>
            <a:lvl2pPr marL="742950" indent="-285750" eaLnBrk="0" hangingPunct="0">
              <a:defRPr sz="700">
                <a:solidFill>
                  <a:schemeClr val="tx1"/>
                </a:solidFill>
                <a:latin typeface="Arial" pitchFamily="34" charset="0"/>
                <a:cs typeface="Arial" pitchFamily="34" charset="0"/>
              </a:defRPr>
            </a:lvl2pPr>
            <a:lvl3pPr marL="1143000" indent="-228600" eaLnBrk="0" hangingPunct="0">
              <a:defRPr sz="700">
                <a:solidFill>
                  <a:schemeClr val="tx1"/>
                </a:solidFill>
                <a:latin typeface="Arial" pitchFamily="34" charset="0"/>
                <a:cs typeface="Arial" pitchFamily="34" charset="0"/>
              </a:defRPr>
            </a:lvl3pPr>
            <a:lvl4pPr marL="1600200" indent="-228600" eaLnBrk="0" hangingPunct="0">
              <a:defRPr sz="700">
                <a:solidFill>
                  <a:schemeClr val="tx1"/>
                </a:solidFill>
                <a:latin typeface="Arial" pitchFamily="34" charset="0"/>
                <a:cs typeface="Arial" pitchFamily="34" charset="0"/>
              </a:defRPr>
            </a:lvl4pPr>
            <a:lvl5pPr marL="2057400" indent="-228600" eaLnBrk="0" hangingPunct="0">
              <a:defRPr sz="7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7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7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7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700">
                <a:solidFill>
                  <a:schemeClr val="tx1"/>
                </a:solidFill>
                <a:latin typeface="Arial" pitchFamily="34" charset="0"/>
                <a:cs typeface="Arial" pitchFamily="34" charset="0"/>
              </a:defRPr>
            </a:lvl9pPr>
          </a:lstStyle>
          <a:p>
            <a:pPr eaLnBrk="1" hangingPunct="1">
              <a:defRPr/>
            </a:pPr>
            <a:r>
              <a:rPr lang="fr-CH" sz="800" b="1" smtClean="0">
                <a:solidFill>
                  <a:schemeClr val="bg1"/>
                </a:solidFill>
              </a:rPr>
              <a:t>Haute Ecole Pédagogique </a:t>
            </a:r>
            <a:r>
              <a:rPr lang="fr-CH" sz="800" smtClean="0">
                <a:solidFill>
                  <a:schemeClr val="bg1"/>
                </a:solidFill>
              </a:rPr>
              <a:t>- BEJUNE</a:t>
            </a:r>
          </a:p>
        </p:txBody>
      </p:sp>
      <p:sp>
        <p:nvSpPr>
          <p:cNvPr id="2" name="Titre 1"/>
          <p:cNvSpPr>
            <a:spLocks noGrp="1"/>
          </p:cNvSpPr>
          <p:nvPr>
            <p:ph type="title"/>
          </p:nvPr>
        </p:nvSpPr>
        <p:spPr>
          <a:xfrm>
            <a:off x="722313" y="4406900"/>
            <a:ext cx="7772400" cy="1362075"/>
          </a:xfrm>
        </p:spPr>
        <p:txBody>
          <a:bodyPr anchor="t"/>
          <a:lstStyle>
            <a:lvl1pPr algn="l">
              <a:defRPr sz="3000" b="1" cap="none" baseline="0"/>
            </a:lvl1pPr>
          </a:lstStyle>
          <a:p>
            <a:r>
              <a:rPr lang="fr-FR" smtClean="0"/>
              <a:t>Modifiez le style du titre</a:t>
            </a:r>
            <a:endParaRPr lang="fr-CH" dirty="0"/>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5" name="Espace réservé du numéro de diapositive 6"/>
          <p:cNvSpPr>
            <a:spLocks noGrp="1"/>
          </p:cNvSpPr>
          <p:nvPr>
            <p:ph type="sldNum" sz="quarter" idx="10"/>
          </p:nvPr>
        </p:nvSpPr>
        <p:spPr/>
        <p:txBody>
          <a:bodyPr/>
          <a:lstStyle>
            <a:lvl1pPr>
              <a:defRPr/>
            </a:lvl1pPr>
          </a:lstStyle>
          <a:p>
            <a:pPr>
              <a:defRPr/>
            </a:pPr>
            <a:fld id="{6CD2B0F3-6275-4C25-940C-AC2C119406BF}" type="slidenum">
              <a:rPr lang="fr-CH"/>
              <a:pPr>
                <a:defRPr/>
              </a:pPr>
              <a:t>‹Nr.›</a:t>
            </a:fld>
            <a:endParaRPr lang="fr-CH"/>
          </a:p>
        </p:txBody>
      </p:sp>
    </p:spTree>
    <p:extLst>
      <p:ext uri="{BB962C8B-B14F-4D97-AF65-F5344CB8AC3E}">
        <p14:creationId xmlns:p14="http://schemas.microsoft.com/office/powerpoint/2010/main" val="317803663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ZoneTexte 4"/>
          <p:cNvSpPr txBox="1">
            <a:spLocks noChangeArrowheads="1"/>
          </p:cNvSpPr>
          <p:nvPr/>
        </p:nvSpPr>
        <p:spPr bwMode="auto">
          <a:xfrm>
            <a:off x="827088" y="6659563"/>
            <a:ext cx="19446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700">
                <a:solidFill>
                  <a:schemeClr val="tx1"/>
                </a:solidFill>
                <a:latin typeface="Arial" pitchFamily="34" charset="0"/>
                <a:cs typeface="Arial" pitchFamily="34" charset="0"/>
              </a:defRPr>
            </a:lvl1pPr>
            <a:lvl2pPr marL="742950" indent="-285750" eaLnBrk="0" hangingPunct="0">
              <a:defRPr sz="700">
                <a:solidFill>
                  <a:schemeClr val="tx1"/>
                </a:solidFill>
                <a:latin typeface="Arial" pitchFamily="34" charset="0"/>
                <a:cs typeface="Arial" pitchFamily="34" charset="0"/>
              </a:defRPr>
            </a:lvl2pPr>
            <a:lvl3pPr marL="1143000" indent="-228600" eaLnBrk="0" hangingPunct="0">
              <a:defRPr sz="700">
                <a:solidFill>
                  <a:schemeClr val="tx1"/>
                </a:solidFill>
                <a:latin typeface="Arial" pitchFamily="34" charset="0"/>
                <a:cs typeface="Arial" pitchFamily="34" charset="0"/>
              </a:defRPr>
            </a:lvl3pPr>
            <a:lvl4pPr marL="1600200" indent="-228600" eaLnBrk="0" hangingPunct="0">
              <a:defRPr sz="700">
                <a:solidFill>
                  <a:schemeClr val="tx1"/>
                </a:solidFill>
                <a:latin typeface="Arial" pitchFamily="34" charset="0"/>
                <a:cs typeface="Arial" pitchFamily="34" charset="0"/>
              </a:defRPr>
            </a:lvl4pPr>
            <a:lvl5pPr marL="2057400" indent="-228600" eaLnBrk="0" hangingPunct="0">
              <a:defRPr sz="7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7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7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7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700">
                <a:solidFill>
                  <a:schemeClr val="tx1"/>
                </a:solidFill>
                <a:latin typeface="Arial" pitchFamily="34" charset="0"/>
                <a:cs typeface="Arial" pitchFamily="34" charset="0"/>
              </a:defRPr>
            </a:lvl9pPr>
          </a:lstStyle>
          <a:p>
            <a:pPr eaLnBrk="1" hangingPunct="1">
              <a:defRPr/>
            </a:pPr>
            <a:r>
              <a:rPr lang="fr-CH" sz="800" b="1" smtClean="0">
                <a:solidFill>
                  <a:schemeClr val="bg1"/>
                </a:solidFill>
              </a:rPr>
              <a:t>Haute Ecole Pédagogique </a:t>
            </a:r>
            <a:r>
              <a:rPr lang="fr-CH" sz="800" smtClean="0">
                <a:solidFill>
                  <a:schemeClr val="bg1"/>
                </a:solidFill>
              </a:rPr>
              <a:t>- BEJUNE</a:t>
            </a:r>
          </a:p>
        </p:txBody>
      </p:sp>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u contenu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u contenu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6" name="Espace réservé du numéro de diapositive 6"/>
          <p:cNvSpPr>
            <a:spLocks noGrp="1"/>
          </p:cNvSpPr>
          <p:nvPr>
            <p:ph type="sldNum" sz="quarter" idx="10"/>
          </p:nvPr>
        </p:nvSpPr>
        <p:spPr/>
        <p:txBody>
          <a:bodyPr/>
          <a:lstStyle>
            <a:lvl1pPr>
              <a:defRPr/>
            </a:lvl1pPr>
          </a:lstStyle>
          <a:p>
            <a:pPr>
              <a:defRPr/>
            </a:pPr>
            <a:fld id="{F26446DD-C770-43B0-B042-FA5CFD9FAC0E}" type="slidenum">
              <a:rPr lang="fr-CH"/>
              <a:pPr>
                <a:defRPr/>
              </a:pPr>
              <a:t>‹Nr.›</a:t>
            </a:fld>
            <a:endParaRPr lang="fr-CH"/>
          </a:p>
        </p:txBody>
      </p:sp>
    </p:spTree>
    <p:extLst>
      <p:ext uri="{BB962C8B-B14F-4D97-AF65-F5344CB8AC3E}">
        <p14:creationId xmlns:p14="http://schemas.microsoft.com/office/powerpoint/2010/main" val="86540135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7" name="ZoneTexte 6"/>
          <p:cNvSpPr txBox="1">
            <a:spLocks noChangeArrowheads="1"/>
          </p:cNvSpPr>
          <p:nvPr/>
        </p:nvSpPr>
        <p:spPr bwMode="auto">
          <a:xfrm>
            <a:off x="827088" y="6659563"/>
            <a:ext cx="19446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700">
                <a:solidFill>
                  <a:schemeClr val="tx1"/>
                </a:solidFill>
                <a:latin typeface="Arial" pitchFamily="34" charset="0"/>
                <a:cs typeface="Arial" pitchFamily="34" charset="0"/>
              </a:defRPr>
            </a:lvl1pPr>
            <a:lvl2pPr marL="742950" indent="-285750" eaLnBrk="0" hangingPunct="0">
              <a:defRPr sz="700">
                <a:solidFill>
                  <a:schemeClr val="tx1"/>
                </a:solidFill>
                <a:latin typeface="Arial" pitchFamily="34" charset="0"/>
                <a:cs typeface="Arial" pitchFamily="34" charset="0"/>
              </a:defRPr>
            </a:lvl2pPr>
            <a:lvl3pPr marL="1143000" indent="-228600" eaLnBrk="0" hangingPunct="0">
              <a:defRPr sz="700">
                <a:solidFill>
                  <a:schemeClr val="tx1"/>
                </a:solidFill>
                <a:latin typeface="Arial" pitchFamily="34" charset="0"/>
                <a:cs typeface="Arial" pitchFamily="34" charset="0"/>
              </a:defRPr>
            </a:lvl3pPr>
            <a:lvl4pPr marL="1600200" indent="-228600" eaLnBrk="0" hangingPunct="0">
              <a:defRPr sz="700">
                <a:solidFill>
                  <a:schemeClr val="tx1"/>
                </a:solidFill>
                <a:latin typeface="Arial" pitchFamily="34" charset="0"/>
                <a:cs typeface="Arial" pitchFamily="34" charset="0"/>
              </a:defRPr>
            </a:lvl4pPr>
            <a:lvl5pPr marL="2057400" indent="-228600" eaLnBrk="0" hangingPunct="0">
              <a:defRPr sz="7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7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7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7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700">
                <a:solidFill>
                  <a:schemeClr val="tx1"/>
                </a:solidFill>
                <a:latin typeface="Arial" pitchFamily="34" charset="0"/>
                <a:cs typeface="Arial" pitchFamily="34" charset="0"/>
              </a:defRPr>
            </a:lvl9pPr>
          </a:lstStyle>
          <a:p>
            <a:pPr eaLnBrk="1" hangingPunct="1">
              <a:defRPr/>
            </a:pPr>
            <a:r>
              <a:rPr lang="fr-CH" sz="800" b="1" smtClean="0">
                <a:solidFill>
                  <a:schemeClr val="bg1"/>
                </a:solidFill>
              </a:rPr>
              <a:t>Haute Ecole Pédagogique </a:t>
            </a:r>
            <a:r>
              <a:rPr lang="fr-CH" sz="800" smtClean="0">
                <a:solidFill>
                  <a:schemeClr val="bg1"/>
                </a:solidFill>
              </a:rPr>
              <a:t>- BEJUNE</a:t>
            </a:r>
          </a:p>
        </p:txBody>
      </p:sp>
      <p:sp>
        <p:nvSpPr>
          <p:cNvPr id="2" name="Titre 1"/>
          <p:cNvSpPr>
            <a:spLocks noGrp="1"/>
          </p:cNvSpPr>
          <p:nvPr>
            <p:ph type="title"/>
          </p:nvPr>
        </p:nvSpPr>
        <p:spPr>
          <a:xfrm>
            <a:off x="457200" y="274638"/>
            <a:ext cx="8229600" cy="1143000"/>
          </a:xfrm>
        </p:spPr>
        <p:txBody>
          <a:bodyPr/>
          <a:lstStyle>
            <a:lvl1pPr>
              <a:defRPr/>
            </a:lvl1pPr>
          </a:lstStyle>
          <a:p>
            <a:r>
              <a:rPr lang="fr-FR" smtClean="0"/>
              <a:t>Modifiez le style du titre</a:t>
            </a:r>
            <a:endParaRPr lang="fr-CH"/>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8" name="Espace réservé du numéro de diapositive 6"/>
          <p:cNvSpPr>
            <a:spLocks noGrp="1"/>
          </p:cNvSpPr>
          <p:nvPr>
            <p:ph type="sldNum" sz="quarter" idx="10"/>
          </p:nvPr>
        </p:nvSpPr>
        <p:spPr/>
        <p:txBody>
          <a:bodyPr/>
          <a:lstStyle>
            <a:lvl1pPr>
              <a:defRPr/>
            </a:lvl1pPr>
          </a:lstStyle>
          <a:p>
            <a:pPr>
              <a:defRPr/>
            </a:pPr>
            <a:fld id="{356A14C6-9BAA-49F8-90B5-D45850BBEEE5}" type="slidenum">
              <a:rPr lang="fr-CH"/>
              <a:pPr>
                <a:defRPr/>
              </a:pPr>
              <a:t>‹Nr.›</a:t>
            </a:fld>
            <a:endParaRPr lang="fr-CH"/>
          </a:p>
        </p:txBody>
      </p:sp>
    </p:spTree>
    <p:extLst>
      <p:ext uri="{BB962C8B-B14F-4D97-AF65-F5344CB8AC3E}">
        <p14:creationId xmlns:p14="http://schemas.microsoft.com/office/powerpoint/2010/main" val="393920761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ZoneTexte 2"/>
          <p:cNvSpPr txBox="1">
            <a:spLocks noChangeArrowheads="1"/>
          </p:cNvSpPr>
          <p:nvPr/>
        </p:nvSpPr>
        <p:spPr bwMode="auto">
          <a:xfrm>
            <a:off x="827088" y="6659563"/>
            <a:ext cx="19446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700">
                <a:solidFill>
                  <a:schemeClr val="tx1"/>
                </a:solidFill>
                <a:latin typeface="Arial" pitchFamily="34" charset="0"/>
                <a:cs typeface="Arial" pitchFamily="34" charset="0"/>
              </a:defRPr>
            </a:lvl1pPr>
            <a:lvl2pPr marL="742950" indent="-285750" eaLnBrk="0" hangingPunct="0">
              <a:defRPr sz="700">
                <a:solidFill>
                  <a:schemeClr val="tx1"/>
                </a:solidFill>
                <a:latin typeface="Arial" pitchFamily="34" charset="0"/>
                <a:cs typeface="Arial" pitchFamily="34" charset="0"/>
              </a:defRPr>
            </a:lvl2pPr>
            <a:lvl3pPr marL="1143000" indent="-228600" eaLnBrk="0" hangingPunct="0">
              <a:defRPr sz="700">
                <a:solidFill>
                  <a:schemeClr val="tx1"/>
                </a:solidFill>
                <a:latin typeface="Arial" pitchFamily="34" charset="0"/>
                <a:cs typeface="Arial" pitchFamily="34" charset="0"/>
              </a:defRPr>
            </a:lvl3pPr>
            <a:lvl4pPr marL="1600200" indent="-228600" eaLnBrk="0" hangingPunct="0">
              <a:defRPr sz="700">
                <a:solidFill>
                  <a:schemeClr val="tx1"/>
                </a:solidFill>
                <a:latin typeface="Arial" pitchFamily="34" charset="0"/>
                <a:cs typeface="Arial" pitchFamily="34" charset="0"/>
              </a:defRPr>
            </a:lvl4pPr>
            <a:lvl5pPr marL="2057400" indent="-228600" eaLnBrk="0" hangingPunct="0">
              <a:defRPr sz="7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7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7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7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700">
                <a:solidFill>
                  <a:schemeClr val="tx1"/>
                </a:solidFill>
                <a:latin typeface="Arial" pitchFamily="34" charset="0"/>
                <a:cs typeface="Arial" pitchFamily="34" charset="0"/>
              </a:defRPr>
            </a:lvl9pPr>
          </a:lstStyle>
          <a:p>
            <a:pPr eaLnBrk="1" hangingPunct="1">
              <a:defRPr/>
            </a:pPr>
            <a:r>
              <a:rPr lang="fr-CH" sz="800" b="1" smtClean="0">
                <a:solidFill>
                  <a:schemeClr val="bg1"/>
                </a:solidFill>
              </a:rPr>
              <a:t>Haute Ecole Pédagogique </a:t>
            </a:r>
            <a:r>
              <a:rPr lang="fr-CH" sz="800" smtClean="0">
                <a:solidFill>
                  <a:schemeClr val="bg1"/>
                </a:solidFill>
              </a:rPr>
              <a:t>- BEJUNE</a:t>
            </a:r>
          </a:p>
        </p:txBody>
      </p:sp>
      <p:sp>
        <p:nvSpPr>
          <p:cNvPr id="2" name="Titre 1"/>
          <p:cNvSpPr>
            <a:spLocks noGrp="1"/>
          </p:cNvSpPr>
          <p:nvPr>
            <p:ph type="title"/>
          </p:nvPr>
        </p:nvSpPr>
        <p:spPr/>
        <p:txBody>
          <a:bodyPr/>
          <a:lstStyle/>
          <a:p>
            <a:r>
              <a:rPr lang="fr-FR" smtClean="0"/>
              <a:t>Modifiez le style du titre</a:t>
            </a:r>
            <a:endParaRPr lang="fr-CH"/>
          </a:p>
        </p:txBody>
      </p:sp>
      <p:sp>
        <p:nvSpPr>
          <p:cNvPr id="4" name="Espace réservé du numéro de diapositive 6"/>
          <p:cNvSpPr>
            <a:spLocks noGrp="1"/>
          </p:cNvSpPr>
          <p:nvPr>
            <p:ph type="sldNum" sz="quarter" idx="10"/>
          </p:nvPr>
        </p:nvSpPr>
        <p:spPr/>
        <p:txBody>
          <a:bodyPr/>
          <a:lstStyle>
            <a:lvl1pPr>
              <a:defRPr/>
            </a:lvl1pPr>
          </a:lstStyle>
          <a:p>
            <a:pPr>
              <a:defRPr/>
            </a:pPr>
            <a:fld id="{134696D9-DF7B-45EB-B7C3-78BDF7C6255B}" type="slidenum">
              <a:rPr lang="fr-CH"/>
              <a:pPr>
                <a:defRPr/>
              </a:pPr>
              <a:t>‹Nr.›</a:t>
            </a:fld>
            <a:endParaRPr lang="fr-CH"/>
          </a:p>
        </p:txBody>
      </p:sp>
    </p:spTree>
    <p:extLst>
      <p:ext uri="{BB962C8B-B14F-4D97-AF65-F5344CB8AC3E}">
        <p14:creationId xmlns:p14="http://schemas.microsoft.com/office/powerpoint/2010/main" val="31504878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ZoneTexte 1"/>
          <p:cNvSpPr txBox="1">
            <a:spLocks noChangeArrowheads="1"/>
          </p:cNvSpPr>
          <p:nvPr/>
        </p:nvSpPr>
        <p:spPr bwMode="auto">
          <a:xfrm>
            <a:off x="827088" y="6659563"/>
            <a:ext cx="19446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700">
                <a:solidFill>
                  <a:schemeClr val="tx1"/>
                </a:solidFill>
                <a:latin typeface="Arial" pitchFamily="34" charset="0"/>
                <a:cs typeface="Arial" pitchFamily="34" charset="0"/>
              </a:defRPr>
            </a:lvl1pPr>
            <a:lvl2pPr marL="742950" indent="-285750" eaLnBrk="0" hangingPunct="0">
              <a:defRPr sz="700">
                <a:solidFill>
                  <a:schemeClr val="tx1"/>
                </a:solidFill>
                <a:latin typeface="Arial" pitchFamily="34" charset="0"/>
                <a:cs typeface="Arial" pitchFamily="34" charset="0"/>
              </a:defRPr>
            </a:lvl2pPr>
            <a:lvl3pPr marL="1143000" indent="-228600" eaLnBrk="0" hangingPunct="0">
              <a:defRPr sz="700">
                <a:solidFill>
                  <a:schemeClr val="tx1"/>
                </a:solidFill>
                <a:latin typeface="Arial" pitchFamily="34" charset="0"/>
                <a:cs typeface="Arial" pitchFamily="34" charset="0"/>
              </a:defRPr>
            </a:lvl3pPr>
            <a:lvl4pPr marL="1600200" indent="-228600" eaLnBrk="0" hangingPunct="0">
              <a:defRPr sz="700">
                <a:solidFill>
                  <a:schemeClr val="tx1"/>
                </a:solidFill>
                <a:latin typeface="Arial" pitchFamily="34" charset="0"/>
                <a:cs typeface="Arial" pitchFamily="34" charset="0"/>
              </a:defRPr>
            </a:lvl4pPr>
            <a:lvl5pPr marL="2057400" indent="-228600" eaLnBrk="0" hangingPunct="0">
              <a:defRPr sz="7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7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7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7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700">
                <a:solidFill>
                  <a:schemeClr val="tx1"/>
                </a:solidFill>
                <a:latin typeface="Arial" pitchFamily="34" charset="0"/>
                <a:cs typeface="Arial" pitchFamily="34" charset="0"/>
              </a:defRPr>
            </a:lvl9pPr>
          </a:lstStyle>
          <a:p>
            <a:pPr eaLnBrk="1" hangingPunct="1">
              <a:defRPr/>
            </a:pPr>
            <a:r>
              <a:rPr lang="fr-CH" sz="800" b="1" smtClean="0">
                <a:solidFill>
                  <a:schemeClr val="bg1"/>
                </a:solidFill>
              </a:rPr>
              <a:t>Haute Ecole Pédagogique </a:t>
            </a:r>
            <a:r>
              <a:rPr lang="fr-CH" sz="800" smtClean="0">
                <a:solidFill>
                  <a:schemeClr val="bg1"/>
                </a:solidFill>
              </a:rPr>
              <a:t>- BEJUNE</a:t>
            </a:r>
          </a:p>
        </p:txBody>
      </p:sp>
      <p:sp>
        <p:nvSpPr>
          <p:cNvPr id="3" name="Espace réservé du numéro de diapositive 6"/>
          <p:cNvSpPr>
            <a:spLocks noGrp="1"/>
          </p:cNvSpPr>
          <p:nvPr>
            <p:ph type="sldNum" sz="quarter" idx="10"/>
          </p:nvPr>
        </p:nvSpPr>
        <p:spPr/>
        <p:txBody>
          <a:bodyPr/>
          <a:lstStyle>
            <a:lvl1pPr>
              <a:defRPr/>
            </a:lvl1pPr>
          </a:lstStyle>
          <a:p>
            <a:pPr>
              <a:defRPr/>
            </a:pPr>
            <a:fld id="{06790C4A-6745-4B55-B8CE-84386BBF6FE5}" type="slidenum">
              <a:rPr lang="fr-CH"/>
              <a:pPr>
                <a:defRPr/>
              </a:pPr>
              <a:t>‹Nr.›</a:t>
            </a:fld>
            <a:endParaRPr lang="fr-CH"/>
          </a:p>
        </p:txBody>
      </p:sp>
    </p:spTree>
    <p:extLst>
      <p:ext uri="{BB962C8B-B14F-4D97-AF65-F5344CB8AC3E}">
        <p14:creationId xmlns:p14="http://schemas.microsoft.com/office/powerpoint/2010/main" val="411908352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5" name="ZoneTexte 4"/>
          <p:cNvSpPr txBox="1">
            <a:spLocks noChangeArrowheads="1"/>
          </p:cNvSpPr>
          <p:nvPr/>
        </p:nvSpPr>
        <p:spPr bwMode="auto">
          <a:xfrm>
            <a:off x="827088" y="6659563"/>
            <a:ext cx="19446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700">
                <a:solidFill>
                  <a:schemeClr val="tx1"/>
                </a:solidFill>
                <a:latin typeface="Arial" pitchFamily="34" charset="0"/>
                <a:cs typeface="Arial" pitchFamily="34" charset="0"/>
              </a:defRPr>
            </a:lvl1pPr>
            <a:lvl2pPr marL="742950" indent="-285750" eaLnBrk="0" hangingPunct="0">
              <a:defRPr sz="700">
                <a:solidFill>
                  <a:schemeClr val="tx1"/>
                </a:solidFill>
                <a:latin typeface="Arial" pitchFamily="34" charset="0"/>
                <a:cs typeface="Arial" pitchFamily="34" charset="0"/>
              </a:defRPr>
            </a:lvl2pPr>
            <a:lvl3pPr marL="1143000" indent="-228600" eaLnBrk="0" hangingPunct="0">
              <a:defRPr sz="700">
                <a:solidFill>
                  <a:schemeClr val="tx1"/>
                </a:solidFill>
                <a:latin typeface="Arial" pitchFamily="34" charset="0"/>
                <a:cs typeface="Arial" pitchFamily="34" charset="0"/>
              </a:defRPr>
            </a:lvl3pPr>
            <a:lvl4pPr marL="1600200" indent="-228600" eaLnBrk="0" hangingPunct="0">
              <a:defRPr sz="700">
                <a:solidFill>
                  <a:schemeClr val="tx1"/>
                </a:solidFill>
                <a:latin typeface="Arial" pitchFamily="34" charset="0"/>
                <a:cs typeface="Arial" pitchFamily="34" charset="0"/>
              </a:defRPr>
            </a:lvl4pPr>
            <a:lvl5pPr marL="2057400" indent="-228600" eaLnBrk="0" hangingPunct="0">
              <a:defRPr sz="7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7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7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7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700">
                <a:solidFill>
                  <a:schemeClr val="tx1"/>
                </a:solidFill>
                <a:latin typeface="Arial" pitchFamily="34" charset="0"/>
                <a:cs typeface="Arial" pitchFamily="34" charset="0"/>
              </a:defRPr>
            </a:lvl9pPr>
          </a:lstStyle>
          <a:p>
            <a:pPr eaLnBrk="1" hangingPunct="1">
              <a:defRPr/>
            </a:pPr>
            <a:r>
              <a:rPr lang="fr-CH" sz="800" b="1" smtClean="0">
                <a:solidFill>
                  <a:schemeClr val="bg1"/>
                </a:solidFill>
              </a:rPr>
              <a:t>Haute Ecole Pédagogique </a:t>
            </a:r>
            <a:r>
              <a:rPr lang="fr-CH" sz="800" smtClean="0">
                <a:solidFill>
                  <a:schemeClr val="bg1"/>
                </a:solidFill>
              </a:rPr>
              <a:t>- BEJUNE</a:t>
            </a:r>
          </a:p>
        </p:txBody>
      </p:sp>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CH"/>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6" name="Espace réservé du numéro de diapositive 6"/>
          <p:cNvSpPr>
            <a:spLocks noGrp="1"/>
          </p:cNvSpPr>
          <p:nvPr>
            <p:ph type="sldNum" sz="quarter" idx="10"/>
          </p:nvPr>
        </p:nvSpPr>
        <p:spPr/>
        <p:txBody>
          <a:bodyPr/>
          <a:lstStyle>
            <a:lvl1pPr>
              <a:defRPr/>
            </a:lvl1pPr>
          </a:lstStyle>
          <a:p>
            <a:pPr>
              <a:defRPr/>
            </a:pPr>
            <a:fld id="{99B82BE1-BA00-445E-9C06-3D1C3AE6FFC5}" type="slidenum">
              <a:rPr lang="fr-CH"/>
              <a:pPr>
                <a:defRPr/>
              </a:pPr>
              <a:t>‹Nr.›</a:t>
            </a:fld>
            <a:endParaRPr lang="fr-CH"/>
          </a:p>
        </p:txBody>
      </p:sp>
    </p:spTree>
    <p:extLst>
      <p:ext uri="{BB962C8B-B14F-4D97-AF65-F5344CB8AC3E}">
        <p14:creationId xmlns:p14="http://schemas.microsoft.com/office/powerpoint/2010/main" val="133068048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20725" y="0"/>
            <a:ext cx="7772400" cy="164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CH" smtClean="0"/>
              <a:t>Titre</a:t>
            </a:r>
            <a:endParaRPr lang="fr-FR" smtClean="0"/>
          </a:p>
        </p:txBody>
      </p:sp>
      <p:sp>
        <p:nvSpPr>
          <p:cNvPr id="1027" name="Rectangle 3"/>
          <p:cNvSpPr>
            <a:spLocks noGrp="1" noChangeArrowheads="1"/>
          </p:cNvSpPr>
          <p:nvPr>
            <p:ph type="body" idx="1"/>
          </p:nvPr>
        </p:nvSpPr>
        <p:spPr bwMode="auto">
          <a:xfrm>
            <a:off x="720725"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smtClean="0"/>
              <a:t>Cliquez pour modifier les style</a:t>
            </a:r>
            <a:r>
              <a:rPr lang="fr-CH" smtClean="0"/>
              <a:t>s</a:t>
            </a:r>
            <a:endParaRPr lang="fr-FR" smtClean="0"/>
          </a:p>
          <a:p>
            <a:pPr lvl="1"/>
            <a:r>
              <a:rPr lang="fr-CH" smtClean="0"/>
              <a:t> </a:t>
            </a:r>
            <a:r>
              <a:rPr lang="fr-FR" smtClean="0"/>
              <a:t>Premier niveau</a:t>
            </a:r>
          </a:p>
          <a:p>
            <a:pPr lvl="2"/>
            <a:r>
              <a:rPr lang="fr-FR" smtClean="0"/>
              <a:t>Deuxième niveau</a:t>
            </a:r>
          </a:p>
        </p:txBody>
      </p:sp>
      <p:sp>
        <p:nvSpPr>
          <p:cNvPr id="7" name="Espace réservé du numéro de diapositive 6"/>
          <p:cNvSpPr>
            <a:spLocks noGrp="1"/>
          </p:cNvSpPr>
          <p:nvPr>
            <p:ph type="sldNum" sz="quarter" idx="4"/>
          </p:nvPr>
        </p:nvSpPr>
        <p:spPr>
          <a:xfrm>
            <a:off x="8891588" y="6659563"/>
            <a:ext cx="214312" cy="214312"/>
          </a:xfrm>
          <a:prstGeom prst="rect">
            <a:avLst/>
          </a:prstGeom>
        </p:spPr>
        <p:txBody>
          <a:bodyPr vert="horz" lIns="0" tIns="0" rIns="0" bIns="0" rtlCol="0" anchor="ctr"/>
          <a:lstStyle>
            <a:lvl1pPr algn="l">
              <a:defRPr sz="800">
                <a:solidFill>
                  <a:schemeClr val="bg1"/>
                </a:solidFill>
                <a:latin typeface="Arial" charset="0"/>
              </a:defRPr>
            </a:lvl1pPr>
          </a:lstStyle>
          <a:p>
            <a:pPr>
              <a:defRPr/>
            </a:pPr>
            <a:fld id="{A1B63B00-B4B4-4B52-9DE9-5E296114217B}" type="slidenum">
              <a:rPr lang="fr-CH"/>
              <a:pPr>
                <a:defRPr/>
              </a:pPr>
              <a:t>‹Nr.›</a:t>
            </a:fld>
            <a:endParaRPr lang="fr-CH"/>
          </a:p>
        </p:txBody>
      </p:sp>
    </p:spTree>
  </p:cSld>
  <p:clrMap bg1="lt1" tx1="dk1" bg2="lt2" tx2="dk2" accent1="accent1" accent2="accent2" accent3="accent3" accent4="accent4" accent5="accent5" accent6="accent6" hlink="hlink" folHlink="folHlink"/>
  <p:sldLayoutIdLst>
    <p:sldLayoutId id="2147484046" r:id="rId1"/>
    <p:sldLayoutId id="2147484047" r:id="rId2"/>
    <p:sldLayoutId id="2147484048" r:id="rId3"/>
    <p:sldLayoutId id="2147484049" r:id="rId4"/>
    <p:sldLayoutId id="2147484050" r:id="rId5"/>
    <p:sldLayoutId id="2147484051" r:id="rId6"/>
    <p:sldLayoutId id="2147484052" r:id="rId7"/>
    <p:sldLayoutId id="2147484053" r:id="rId8"/>
    <p:sldLayoutId id="2147484054" r:id="rId9"/>
    <p:sldLayoutId id="2147484055" r:id="rId10"/>
    <p:sldLayoutId id="2147484056" r:id="rId11"/>
    <p:sldLayoutId id="2147484057" r:id="rId12"/>
    <p:sldLayoutId id="2147484058" r:id="rId13"/>
    <p:sldLayoutId id="2147484059" r:id="rId14"/>
  </p:sldLayoutIdLst>
  <p:transition/>
  <p:timing>
    <p:tnLst>
      <p:par>
        <p:cTn id="1" dur="indefinite" restart="never" nodeType="tmRoot"/>
      </p:par>
    </p:tnLst>
  </p:timing>
  <p:hf hdr="0" dt="0"/>
  <p:txStyles>
    <p:titleStyle>
      <a:lvl1pPr marL="539750" indent="-539750" algn="l" rtl="0" eaLnBrk="0" fontAlgn="base" hangingPunct="0">
        <a:spcBef>
          <a:spcPct val="0"/>
        </a:spcBef>
        <a:spcAft>
          <a:spcPct val="0"/>
        </a:spcAft>
        <a:buFont typeface="Arial" pitchFamily="34" charset="0"/>
        <a:buAutoNum type="arabicPeriod"/>
        <a:defRPr sz="3000" b="1">
          <a:solidFill>
            <a:srgbClr val="0066CC"/>
          </a:solidFill>
          <a:latin typeface="+mj-lt"/>
          <a:ea typeface="+mj-ea"/>
          <a:cs typeface="+mj-cs"/>
        </a:defRPr>
      </a:lvl1pPr>
      <a:lvl2pPr marL="539750" indent="-539750" algn="l" rtl="0" eaLnBrk="0" fontAlgn="base" hangingPunct="0">
        <a:spcBef>
          <a:spcPct val="0"/>
        </a:spcBef>
        <a:spcAft>
          <a:spcPct val="0"/>
        </a:spcAft>
        <a:buFont typeface="Arial" pitchFamily="34" charset="0"/>
        <a:buAutoNum type="arabicPeriod"/>
        <a:defRPr sz="3000" b="1">
          <a:solidFill>
            <a:srgbClr val="0066CC"/>
          </a:solidFill>
          <a:latin typeface="Arial" charset="0"/>
        </a:defRPr>
      </a:lvl2pPr>
      <a:lvl3pPr marL="539750" indent="-539750" algn="l" rtl="0" eaLnBrk="0" fontAlgn="base" hangingPunct="0">
        <a:spcBef>
          <a:spcPct val="0"/>
        </a:spcBef>
        <a:spcAft>
          <a:spcPct val="0"/>
        </a:spcAft>
        <a:buFont typeface="Arial" pitchFamily="34" charset="0"/>
        <a:buAutoNum type="arabicPeriod"/>
        <a:defRPr sz="3000" b="1">
          <a:solidFill>
            <a:srgbClr val="0066CC"/>
          </a:solidFill>
          <a:latin typeface="Arial" charset="0"/>
        </a:defRPr>
      </a:lvl3pPr>
      <a:lvl4pPr marL="539750" indent="-539750" algn="l" rtl="0" eaLnBrk="0" fontAlgn="base" hangingPunct="0">
        <a:spcBef>
          <a:spcPct val="0"/>
        </a:spcBef>
        <a:spcAft>
          <a:spcPct val="0"/>
        </a:spcAft>
        <a:buFont typeface="Arial" pitchFamily="34" charset="0"/>
        <a:buAutoNum type="arabicPeriod"/>
        <a:defRPr sz="3000" b="1">
          <a:solidFill>
            <a:srgbClr val="0066CC"/>
          </a:solidFill>
          <a:latin typeface="Arial" charset="0"/>
        </a:defRPr>
      </a:lvl4pPr>
      <a:lvl5pPr marL="539750" indent="-539750" algn="l" rtl="0" eaLnBrk="0" fontAlgn="base" hangingPunct="0">
        <a:spcBef>
          <a:spcPct val="0"/>
        </a:spcBef>
        <a:spcAft>
          <a:spcPct val="0"/>
        </a:spcAft>
        <a:buFont typeface="Arial" pitchFamily="34" charset="0"/>
        <a:buAutoNum type="arabicPeriod"/>
        <a:defRPr sz="3000" b="1">
          <a:solidFill>
            <a:srgbClr val="0066CC"/>
          </a:solidFill>
          <a:latin typeface="Arial" charset="0"/>
        </a:defRPr>
      </a:lvl5pPr>
      <a:lvl6pPr marL="457200" algn="l" rtl="0" eaLnBrk="1" fontAlgn="base" hangingPunct="1">
        <a:spcBef>
          <a:spcPct val="0"/>
        </a:spcBef>
        <a:spcAft>
          <a:spcPct val="0"/>
        </a:spcAft>
        <a:defRPr sz="4000" b="1">
          <a:solidFill>
            <a:srgbClr val="0066CC"/>
          </a:solidFill>
          <a:latin typeface="Arial" charset="0"/>
        </a:defRPr>
      </a:lvl6pPr>
      <a:lvl7pPr marL="914400" algn="l" rtl="0" eaLnBrk="1" fontAlgn="base" hangingPunct="1">
        <a:spcBef>
          <a:spcPct val="0"/>
        </a:spcBef>
        <a:spcAft>
          <a:spcPct val="0"/>
        </a:spcAft>
        <a:defRPr sz="4000" b="1">
          <a:solidFill>
            <a:srgbClr val="0066CC"/>
          </a:solidFill>
          <a:latin typeface="Arial" charset="0"/>
        </a:defRPr>
      </a:lvl7pPr>
      <a:lvl8pPr marL="1371600" algn="l" rtl="0" eaLnBrk="1" fontAlgn="base" hangingPunct="1">
        <a:spcBef>
          <a:spcPct val="0"/>
        </a:spcBef>
        <a:spcAft>
          <a:spcPct val="0"/>
        </a:spcAft>
        <a:defRPr sz="4000" b="1">
          <a:solidFill>
            <a:srgbClr val="0066CC"/>
          </a:solidFill>
          <a:latin typeface="Arial" charset="0"/>
        </a:defRPr>
      </a:lvl8pPr>
      <a:lvl9pPr marL="1828800" algn="l" rtl="0" eaLnBrk="1" fontAlgn="base" hangingPunct="1">
        <a:spcBef>
          <a:spcPct val="0"/>
        </a:spcBef>
        <a:spcAft>
          <a:spcPct val="0"/>
        </a:spcAft>
        <a:defRPr sz="4000" b="1">
          <a:solidFill>
            <a:srgbClr val="0066CC"/>
          </a:solidFill>
          <a:latin typeface="Arial" charset="0"/>
        </a:defRPr>
      </a:lvl9pPr>
    </p:titleStyle>
    <p:bodyStyle>
      <a:lvl1pPr marL="609600" indent="-609600" algn="l" rtl="0" eaLnBrk="0" fontAlgn="base" hangingPunct="0">
        <a:spcBef>
          <a:spcPct val="20000"/>
        </a:spcBef>
        <a:spcAft>
          <a:spcPct val="0"/>
        </a:spcAft>
        <a:buClr>
          <a:schemeClr val="accent2"/>
        </a:buClr>
        <a:defRPr sz="2800">
          <a:solidFill>
            <a:schemeClr val="tx1"/>
          </a:solidFill>
          <a:latin typeface="+mn-lt"/>
          <a:ea typeface="+mn-ea"/>
          <a:cs typeface="+mn-cs"/>
        </a:defRPr>
      </a:lvl1pPr>
      <a:lvl2pPr marL="990600" indent="-539750" algn="l" rtl="0" eaLnBrk="0" fontAlgn="base" hangingPunct="0">
        <a:spcBef>
          <a:spcPct val="20000"/>
        </a:spcBef>
        <a:spcAft>
          <a:spcPct val="0"/>
        </a:spcAft>
        <a:buClr>
          <a:srgbClr val="0066CC"/>
        </a:buClr>
        <a:buFont typeface="Arial" pitchFamily="34" charset="0"/>
        <a:buChar char="-"/>
        <a:defRPr sz="2400">
          <a:solidFill>
            <a:schemeClr val="tx1"/>
          </a:solidFill>
          <a:latin typeface="+mn-lt"/>
        </a:defRPr>
      </a:lvl2pPr>
      <a:lvl3pPr marL="1371600" indent="-466725" algn="l" rtl="0" eaLnBrk="0" fontAlgn="base" hangingPunct="0">
        <a:spcBef>
          <a:spcPct val="20000"/>
        </a:spcBef>
        <a:spcAft>
          <a:spcPct val="0"/>
        </a:spcAft>
        <a:buClr>
          <a:srgbClr val="0066CC"/>
        </a:buClr>
        <a:buChar char="•"/>
        <a:defRPr sz="2000">
          <a:solidFill>
            <a:schemeClr val="tx1"/>
          </a:solidFill>
          <a:latin typeface="+mn-lt"/>
        </a:defRPr>
      </a:lvl3pPr>
      <a:lvl4pPr marL="1752600" indent="-381000" algn="l" rtl="0" eaLnBrk="0" fontAlgn="base" hangingPunct="0">
        <a:spcBef>
          <a:spcPct val="20000"/>
        </a:spcBef>
        <a:spcAft>
          <a:spcPct val="0"/>
        </a:spcAft>
        <a:buClr>
          <a:srgbClr val="0066CC"/>
        </a:buClr>
        <a:buFont typeface="Arial" pitchFamily="34" charset="0"/>
        <a:buChar char="»"/>
        <a:defRPr>
          <a:solidFill>
            <a:schemeClr val="tx1"/>
          </a:solidFill>
          <a:latin typeface="+mn-lt"/>
        </a:defRPr>
      </a:lvl4pPr>
      <a:lvl5pPr marL="2209800" indent="-381000" algn="l" rtl="0" eaLnBrk="0" fontAlgn="base" hangingPunct="0">
        <a:spcBef>
          <a:spcPct val="20000"/>
        </a:spcBef>
        <a:spcAft>
          <a:spcPct val="0"/>
        </a:spcAft>
        <a:buClr>
          <a:srgbClr val="0066CC"/>
        </a:buClr>
        <a:buChar char="»"/>
        <a:defRPr>
          <a:solidFill>
            <a:schemeClr val="tx1"/>
          </a:solidFill>
          <a:latin typeface="+mn-lt"/>
        </a:defRPr>
      </a:lvl5pPr>
      <a:lvl6pPr marL="2667000" indent="-381000" algn="l" rtl="0" eaLnBrk="1" fontAlgn="base" hangingPunct="1">
        <a:spcBef>
          <a:spcPct val="20000"/>
        </a:spcBef>
        <a:spcAft>
          <a:spcPct val="0"/>
        </a:spcAft>
        <a:buClr>
          <a:srgbClr val="0066CC"/>
        </a:buClr>
        <a:buChar char="»"/>
        <a:defRPr>
          <a:solidFill>
            <a:schemeClr val="tx1"/>
          </a:solidFill>
          <a:latin typeface="+mn-lt"/>
        </a:defRPr>
      </a:lvl6pPr>
      <a:lvl7pPr marL="3124200" indent="-381000" algn="l" rtl="0" eaLnBrk="1" fontAlgn="base" hangingPunct="1">
        <a:spcBef>
          <a:spcPct val="20000"/>
        </a:spcBef>
        <a:spcAft>
          <a:spcPct val="0"/>
        </a:spcAft>
        <a:buClr>
          <a:srgbClr val="0066CC"/>
        </a:buClr>
        <a:buChar char="»"/>
        <a:defRPr>
          <a:solidFill>
            <a:schemeClr val="tx1"/>
          </a:solidFill>
          <a:latin typeface="+mn-lt"/>
        </a:defRPr>
      </a:lvl7pPr>
      <a:lvl8pPr marL="3581400" indent="-381000" algn="l" rtl="0" eaLnBrk="1" fontAlgn="base" hangingPunct="1">
        <a:spcBef>
          <a:spcPct val="20000"/>
        </a:spcBef>
        <a:spcAft>
          <a:spcPct val="0"/>
        </a:spcAft>
        <a:buClr>
          <a:srgbClr val="0066CC"/>
        </a:buClr>
        <a:buChar char="»"/>
        <a:defRPr>
          <a:solidFill>
            <a:schemeClr val="tx1"/>
          </a:solidFill>
          <a:latin typeface="+mn-lt"/>
        </a:defRPr>
      </a:lvl8pPr>
      <a:lvl9pPr marL="4038600" indent="-381000" algn="l" rtl="0" eaLnBrk="1" fontAlgn="base" hangingPunct="1">
        <a:spcBef>
          <a:spcPct val="20000"/>
        </a:spcBef>
        <a:spcAft>
          <a:spcPct val="0"/>
        </a:spcAft>
        <a:buClr>
          <a:srgbClr val="0066CC"/>
        </a:buClr>
        <a:buChar char="»"/>
        <a:defRPr>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www.cairn.info/resume.php?ID_ARTICLE=DIS_091_0069"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http://ute3.umh.ac.be/revues/"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ous-titre 2"/>
          <p:cNvSpPr>
            <a:spLocks noGrp="1"/>
          </p:cNvSpPr>
          <p:nvPr>
            <p:ph type="subTitle" idx="1"/>
          </p:nvPr>
        </p:nvSpPr>
        <p:spPr>
          <a:xfrm>
            <a:off x="539552" y="2060848"/>
            <a:ext cx="7766050" cy="1689100"/>
          </a:xfrm>
        </p:spPr>
        <p:txBody>
          <a:bodyPr/>
          <a:lstStyle/>
          <a:p>
            <a:pPr eaLnBrk="1" hangingPunct="1"/>
            <a:r>
              <a:rPr lang="fr-CH" sz="3200" dirty="0" smtClean="0">
                <a:ea typeface="ＭＳ Ｐゴシック" pitchFamily="34" charset="-128"/>
              </a:rPr>
              <a:t>Workshop</a:t>
            </a:r>
            <a:endParaRPr lang="fr-CH" sz="3200" dirty="0">
              <a:ea typeface="ＭＳ Ｐゴシック" pitchFamily="34" charset="-128"/>
            </a:endParaRPr>
          </a:p>
          <a:p>
            <a:pPr eaLnBrk="1" hangingPunct="1"/>
            <a:r>
              <a:rPr lang="fr-CH" sz="3200" dirty="0">
                <a:ea typeface="ＭＳ Ｐゴシック" pitchFamily="34" charset="-128"/>
              </a:rPr>
              <a:t>Organisation des cours, intégration des outils numériques dans l’enseignement, rôle des enseignants dans un environnement digitalisé</a:t>
            </a:r>
          </a:p>
          <a:p>
            <a:pPr eaLnBrk="1" hangingPunct="1"/>
            <a:endParaRPr lang="fr-CH" sz="3200" dirty="0" smtClean="0">
              <a:ea typeface="ＭＳ Ｐゴシック" pitchFamily="34" charset="-128"/>
            </a:endParaRPr>
          </a:p>
        </p:txBody>
      </p:sp>
      <p:sp>
        <p:nvSpPr>
          <p:cNvPr id="16387" name="Espace réservé du texte 3"/>
          <p:cNvSpPr>
            <a:spLocks noGrp="1"/>
          </p:cNvSpPr>
          <p:nvPr>
            <p:ph type="body" sz="quarter" idx="10"/>
          </p:nvPr>
        </p:nvSpPr>
        <p:spPr>
          <a:xfrm>
            <a:off x="611560" y="5085184"/>
            <a:ext cx="8136904" cy="720725"/>
          </a:xfrm>
        </p:spPr>
        <p:txBody>
          <a:bodyPr/>
          <a:lstStyle/>
          <a:p>
            <a:pPr marL="0" indent="0" eaLnBrk="1" hangingPunct="1">
              <a:lnSpc>
                <a:spcPct val="90000"/>
              </a:lnSpc>
              <a:spcAft>
                <a:spcPct val="30000"/>
              </a:spcAft>
              <a:tabLst>
                <a:tab pos="384175" algn="l"/>
                <a:tab pos="854075" algn="l"/>
                <a:tab pos="1336675" algn="l"/>
                <a:tab pos="1905000" algn="l"/>
                <a:tab pos="2387600" algn="l"/>
              </a:tabLst>
            </a:pPr>
            <a:r>
              <a:rPr lang="fr-CH" sz="1600" dirty="0" smtClean="0">
                <a:solidFill>
                  <a:srgbClr val="595959"/>
                </a:solidFill>
                <a:latin typeface="+mj-lt"/>
                <a:ea typeface="ＭＳ Ｐゴシック" pitchFamily="34" charset="-128"/>
              </a:rPr>
              <a:t>Prof.Dr. Stéphanie Boéchat-Heer</a:t>
            </a:r>
          </a:p>
          <a:p>
            <a:pPr marL="0" indent="0" eaLnBrk="1" hangingPunct="1">
              <a:lnSpc>
                <a:spcPct val="90000"/>
              </a:lnSpc>
              <a:spcAft>
                <a:spcPct val="30000"/>
              </a:spcAft>
              <a:tabLst>
                <a:tab pos="384175" algn="l"/>
                <a:tab pos="854075" algn="l"/>
                <a:tab pos="1336675" algn="l"/>
                <a:tab pos="1905000" algn="l"/>
                <a:tab pos="2387600" algn="l"/>
              </a:tabLst>
            </a:pPr>
            <a:r>
              <a:rPr lang="fr-CH" sz="1600" dirty="0" smtClean="0">
                <a:solidFill>
                  <a:srgbClr val="595959"/>
                </a:solidFill>
                <a:latin typeface="+mj-lt"/>
                <a:ea typeface="ＭＳ Ｐゴシック" pitchFamily="34" charset="-128"/>
              </a:rPr>
              <a:t>HEP-BEJUNE</a:t>
            </a:r>
          </a:p>
          <a:p>
            <a:pPr marL="0" indent="0" eaLnBrk="1" hangingPunct="1">
              <a:lnSpc>
                <a:spcPct val="90000"/>
              </a:lnSpc>
              <a:spcAft>
                <a:spcPct val="30000"/>
              </a:spcAft>
              <a:tabLst>
                <a:tab pos="384175" algn="l"/>
                <a:tab pos="854075" algn="l"/>
                <a:tab pos="1336675" algn="l"/>
                <a:tab pos="1905000" algn="l"/>
                <a:tab pos="2387600" algn="l"/>
              </a:tabLst>
            </a:pPr>
            <a:r>
              <a:rPr lang="fr-CH" sz="1600" dirty="0" smtClean="0">
                <a:solidFill>
                  <a:srgbClr val="595959"/>
                </a:solidFill>
                <a:latin typeface="+mj-lt"/>
                <a:ea typeface="ＭＳ Ｐゴシック" pitchFamily="34" charset="-128"/>
              </a:rPr>
              <a:t>27 octobre 2017</a:t>
            </a:r>
          </a:p>
        </p:txBody>
      </p:sp>
      <p:sp>
        <p:nvSpPr>
          <p:cNvPr id="16388" name="Titre 1"/>
          <p:cNvSpPr>
            <a:spLocks noGrp="1"/>
          </p:cNvSpPr>
          <p:nvPr>
            <p:ph type="title"/>
          </p:nvPr>
        </p:nvSpPr>
        <p:spPr>
          <a:xfrm>
            <a:off x="0" y="404664"/>
            <a:ext cx="9144000" cy="1127125"/>
          </a:xfrm>
        </p:spPr>
        <p:txBody>
          <a:bodyPr/>
          <a:lstStyle/>
          <a:p>
            <a:pPr indent="-6350" eaLnBrk="1" hangingPunct="1"/>
            <a:r>
              <a:rPr lang="fr-CH" sz="1800" dirty="0" smtClean="0">
                <a:ea typeface="ＭＳ Ｐゴシック" pitchFamily="34" charset="-128"/>
              </a:rPr>
              <a:t/>
            </a:r>
            <a:br>
              <a:rPr lang="fr-CH" sz="1800" dirty="0" smtClean="0">
                <a:ea typeface="ＭＳ Ｐゴシック" pitchFamily="34" charset="-128"/>
              </a:rPr>
            </a:br>
            <a:r>
              <a:rPr lang="fr-CH" sz="1800" dirty="0" smtClean="0">
                <a:ea typeface="ＭＳ Ｐゴシック" pitchFamily="34" charset="-128"/>
              </a:rPr>
              <a:t>Rencontre sur le thème de la digitalisation de l’enseignement</a:t>
            </a:r>
            <a:br>
              <a:rPr lang="fr-CH" sz="1800" dirty="0" smtClean="0">
                <a:ea typeface="ＭＳ Ｐゴシック" pitchFamily="34" charset="-128"/>
              </a:rPr>
            </a:br>
            <a:r>
              <a:rPr lang="fr-CH" sz="1800" dirty="0" smtClean="0">
                <a:ea typeface="ＭＳ Ｐゴシック" pitchFamily="34" charset="-128"/>
              </a:rPr>
              <a:t>Délégation Enseignement de Swiss Universities</a:t>
            </a:r>
            <a:br>
              <a:rPr lang="fr-CH" sz="1800" dirty="0" smtClean="0">
                <a:ea typeface="ＭＳ Ｐゴシック" pitchFamily="34" charset="-128"/>
              </a:rPr>
            </a:br>
            <a:endParaRPr lang="fr-CH" sz="2000" dirty="0" smtClean="0">
              <a:ea typeface="ＭＳ Ｐゴシック" pitchFamily="34" charset="-128"/>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fld id="{35B1B97F-2D39-4FA5-896C-F93C7AA6E23C}" type="slidenum">
              <a:rPr lang="fr-CH" smtClean="0"/>
              <a:pPr>
                <a:defRPr/>
              </a:pPr>
              <a:t>10</a:t>
            </a:fld>
            <a:endParaRPr lang="fr-CH"/>
          </a:p>
        </p:txBody>
      </p:sp>
      <p:pic>
        <p:nvPicPr>
          <p:cNvPr id="5" name="Image 4" descr="Macintosh HD:Users:stephanieboechat-heer:Desktop:Enseignants_dvt professionnel 2.jpg"/>
          <p:cNvPicPr/>
          <p:nvPr/>
        </p:nvPicPr>
        <p:blipFill>
          <a:blip r:embed="rId2">
            <a:extLst>
              <a:ext uri="{28A0092B-C50C-407E-A947-70E740481C1C}">
                <a14:useLocalDpi xmlns:a14="http://schemas.microsoft.com/office/drawing/2010/main" val="0"/>
              </a:ext>
            </a:extLst>
          </a:blip>
          <a:srcRect/>
          <a:stretch>
            <a:fillRect/>
          </a:stretch>
        </p:blipFill>
        <p:spPr bwMode="auto">
          <a:xfrm>
            <a:off x="899592" y="764704"/>
            <a:ext cx="7776864" cy="5400600"/>
          </a:xfrm>
          <a:prstGeom prst="rect">
            <a:avLst/>
          </a:prstGeom>
          <a:noFill/>
          <a:ln>
            <a:noFill/>
          </a:ln>
        </p:spPr>
      </p:pic>
    </p:spTree>
    <p:extLst>
      <p:ext uri="{BB962C8B-B14F-4D97-AF65-F5344CB8AC3E}">
        <p14:creationId xmlns:p14="http://schemas.microsoft.com/office/powerpoint/2010/main" val="356430166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188640"/>
            <a:ext cx="7772400" cy="1643063"/>
          </a:xfrm>
        </p:spPr>
        <p:txBody>
          <a:bodyPr/>
          <a:lstStyle/>
          <a:p>
            <a:pPr marL="0" indent="0">
              <a:buNone/>
            </a:pPr>
            <a:r>
              <a:rPr lang="fr-FR" dirty="0" smtClean="0"/>
              <a:t>Projet de recherche européen Hy-sup</a:t>
            </a:r>
            <a:endParaRPr lang="fr-FR" dirty="0"/>
          </a:p>
        </p:txBody>
      </p:sp>
      <p:sp>
        <p:nvSpPr>
          <p:cNvPr id="3" name="Espace réservé du contenu 2"/>
          <p:cNvSpPr>
            <a:spLocks noGrp="1"/>
          </p:cNvSpPr>
          <p:nvPr>
            <p:ph idx="1"/>
          </p:nvPr>
        </p:nvSpPr>
        <p:spPr>
          <a:xfrm>
            <a:off x="251520" y="2060848"/>
            <a:ext cx="8423275" cy="4323184"/>
          </a:xfrm>
        </p:spPr>
        <p:txBody>
          <a:bodyPr/>
          <a:lstStyle/>
          <a:p>
            <a:r>
              <a:rPr lang="fr-FR" dirty="0" smtClean="0"/>
              <a:t>	Les travaux de Hy-SUP montrent </a:t>
            </a:r>
            <a:r>
              <a:rPr lang="fr-FR" dirty="0"/>
              <a:t>que </a:t>
            </a:r>
            <a:r>
              <a:rPr lang="fr-FR" dirty="0" smtClean="0"/>
              <a:t>les changements observés se situent </a:t>
            </a:r>
            <a:r>
              <a:rPr lang="fr-FR" b="1" dirty="0" smtClean="0"/>
              <a:t>essentiellement </a:t>
            </a:r>
            <a:r>
              <a:rPr lang="fr-FR" b="1" dirty="0"/>
              <a:t>à un niveau individuel, et non au niveau des </a:t>
            </a:r>
            <a:r>
              <a:rPr lang="fr-FR" b="1" dirty="0" smtClean="0"/>
              <a:t>établissements </a:t>
            </a:r>
          </a:p>
          <a:p>
            <a:r>
              <a:rPr lang="fr-FR" b="1" dirty="0"/>
              <a:t>	</a:t>
            </a:r>
            <a:r>
              <a:rPr lang="fr-FR" dirty="0" smtClean="0"/>
              <a:t>(</a:t>
            </a:r>
            <a:r>
              <a:rPr lang="fr-FR" dirty="0" err="1"/>
              <a:t>Borruat</a:t>
            </a:r>
            <a:r>
              <a:rPr lang="fr-FR" dirty="0"/>
              <a:t> &amp; al., 2012)</a:t>
            </a:r>
          </a:p>
          <a:p>
            <a:endParaRPr lang="fr-FR" dirty="0"/>
          </a:p>
        </p:txBody>
      </p:sp>
      <p:sp>
        <p:nvSpPr>
          <p:cNvPr id="4" name="Espace réservé du numéro de diapositive 3"/>
          <p:cNvSpPr>
            <a:spLocks noGrp="1"/>
          </p:cNvSpPr>
          <p:nvPr>
            <p:ph type="sldNum" sz="quarter" idx="10"/>
          </p:nvPr>
        </p:nvSpPr>
        <p:spPr/>
        <p:txBody>
          <a:bodyPr/>
          <a:lstStyle/>
          <a:p>
            <a:pPr>
              <a:defRPr/>
            </a:pPr>
            <a:fld id="{35B1B97F-2D39-4FA5-896C-F93C7AA6E23C}" type="slidenum">
              <a:rPr lang="fr-CH" smtClean="0"/>
              <a:pPr>
                <a:defRPr/>
              </a:pPr>
              <a:t>11</a:t>
            </a:fld>
            <a:endParaRPr lang="fr-CH"/>
          </a:p>
        </p:txBody>
      </p:sp>
    </p:spTree>
    <p:extLst>
      <p:ext uri="{BB962C8B-B14F-4D97-AF65-F5344CB8AC3E}">
        <p14:creationId xmlns:p14="http://schemas.microsoft.com/office/powerpoint/2010/main" val="2951631207"/>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188641"/>
            <a:ext cx="7772400" cy="1296144"/>
          </a:xfrm>
        </p:spPr>
        <p:txBody>
          <a:bodyPr/>
          <a:lstStyle/>
          <a:p>
            <a:pPr marL="0" indent="0">
              <a:buNone/>
            </a:pPr>
            <a:r>
              <a:rPr lang="fr-CH" sz="2400" dirty="0" smtClean="0"/>
              <a:t>Facteurs qui conditionnent </a:t>
            </a:r>
            <a:r>
              <a:rPr lang="fr-CH" sz="2400" dirty="0"/>
              <a:t>le développement de pratiques collectives </a:t>
            </a:r>
            <a:r>
              <a:rPr lang="fr-CH" sz="2400" dirty="0" smtClean="0"/>
              <a:t>réflexives</a:t>
            </a:r>
            <a:endParaRPr lang="fr-CH" sz="2400" dirty="0"/>
          </a:p>
        </p:txBody>
      </p:sp>
      <p:sp>
        <p:nvSpPr>
          <p:cNvPr id="3" name="Espace réservé du contenu 2"/>
          <p:cNvSpPr>
            <a:spLocks noGrp="1"/>
          </p:cNvSpPr>
          <p:nvPr>
            <p:ph idx="1"/>
          </p:nvPr>
        </p:nvSpPr>
        <p:spPr>
          <a:xfrm>
            <a:off x="467544" y="1772816"/>
            <a:ext cx="8423275" cy="4323184"/>
          </a:xfrm>
        </p:spPr>
        <p:txBody>
          <a:bodyPr/>
          <a:lstStyle/>
          <a:p>
            <a:pPr>
              <a:buFont typeface="Arial"/>
              <a:buChar char="•"/>
            </a:pPr>
            <a:r>
              <a:rPr lang="fr-CH" sz="2400" dirty="0" smtClean="0"/>
              <a:t>l’élaboration </a:t>
            </a:r>
            <a:r>
              <a:rPr lang="fr-CH" sz="2400" dirty="0"/>
              <a:t>et la communication d’</a:t>
            </a:r>
            <a:r>
              <a:rPr lang="fr-CH" sz="2400" b="1" dirty="0"/>
              <a:t>une</a:t>
            </a:r>
            <a:r>
              <a:rPr lang="fr-CH" sz="2400" dirty="0"/>
              <a:t> </a:t>
            </a:r>
            <a:r>
              <a:rPr lang="fr-CH" sz="2400" b="1" dirty="0" smtClean="0"/>
              <a:t>vision</a:t>
            </a:r>
            <a:r>
              <a:rPr lang="fr-CH" sz="2400" dirty="0" smtClean="0"/>
              <a:t>, la </a:t>
            </a:r>
            <a:r>
              <a:rPr lang="fr-CH" sz="2400" dirty="0"/>
              <a:t>composition d’</a:t>
            </a:r>
            <a:r>
              <a:rPr lang="fr-CH" sz="2400" b="1" dirty="0"/>
              <a:t>une</a:t>
            </a:r>
            <a:r>
              <a:rPr lang="fr-CH" sz="2400" dirty="0"/>
              <a:t> </a:t>
            </a:r>
            <a:r>
              <a:rPr lang="fr-CH" sz="2400" b="1" dirty="0"/>
              <a:t>équipe </a:t>
            </a:r>
            <a:r>
              <a:rPr lang="fr-CH" sz="2400" b="1" dirty="0" smtClean="0"/>
              <a:t>d’enseignants</a:t>
            </a:r>
            <a:endParaRPr lang="fr-CH" sz="2400" dirty="0" smtClean="0"/>
          </a:p>
          <a:p>
            <a:pPr lvl="0">
              <a:buFont typeface="Arial"/>
              <a:buChar char="•"/>
            </a:pPr>
            <a:r>
              <a:rPr lang="fr-CH" sz="2400" dirty="0"/>
              <a:t>le maintien d’</a:t>
            </a:r>
            <a:r>
              <a:rPr lang="fr-CH" sz="2400" b="1" dirty="0"/>
              <a:t>un climat de sécurité et de confiance </a:t>
            </a:r>
            <a:endParaRPr lang="fr-CH" sz="2400" b="1" dirty="0" smtClean="0"/>
          </a:p>
          <a:p>
            <a:pPr lvl="0">
              <a:buFont typeface="Arial"/>
              <a:buChar char="•"/>
            </a:pPr>
            <a:r>
              <a:rPr lang="fr-CH" sz="2400" dirty="0" smtClean="0"/>
              <a:t>des </a:t>
            </a:r>
            <a:r>
              <a:rPr lang="fr-CH" sz="2400" b="1" dirty="0"/>
              <a:t>dispositifs d’évaluation </a:t>
            </a:r>
            <a:r>
              <a:rPr lang="fr-CH" sz="2400" dirty="0"/>
              <a:t>des </a:t>
            </a:r>
            <a:r>
              <a:rPr lang="fr-CH" sz="2400" dirty="0" smtClean="0"/>
              <a:t>actions entreprises</a:t>
            </a:r>
          </a:p>
          <a:p>
            <a:pPr>
              <a:buFont typeface="Arial"/>
              <a:buChar char="•"/>
            </a:pPr>
            <a:r>
              <a:rPr lang="fr-CH" sz="2400" dirty="0" smtClean="0"/>
              <a:t>la </a:t>
            </a:r>
            <a:r>
              <a:rPr lang="fr-CH" sz="2400" b="1" dirty="0"/>
              <a:t>création de réseaux internes et externes </a:t>
            </a:r>
            <a:endParaRPr lang="fr-CH" sz="2400" b="1" dirty="0" smtClean="0"/>
          </a:p>
          <a:p>
            <a:pPr>
              <a:buFont typeface="Arial"/>
              <a:buChar char="•"/>
            </a:pPr>
            <a:r>
              <a:rPr lang="fr-CH" sz="2400" dirty="0" smtClean="0"/>
              <a:t>un </a:t>
            </a:r>
            <a:r>
              <a:rPr lang="fr-CH" sz="2400" b="1" dirty="0"/>
              <a:t>système de communication et d’information </a:t>
            </a:r>
            <a:endParaRPr lang="fr-CH" sz="2400" b="1" dirty="0" smtClean="0"/>
          </a:p>
          <a:p>
            <a:pPr>
              <a:buFont typeface="Arial"/>
              <a:buChar char="•"/>
            </a:pPr>
            <a:r>
              <a:rPr lang="fr-CH" sz="2400" b="1" dirty="0" smtClean="0"/>
              <a:t>le </a:t>
            </a:r>
            <a:r>
              <a:rPr lang="fr-CH" sz="2400" b="1" dirty="0"/>
              <a:t>stockage, la communication et le partage des connaissances au sein de l’établissement</a:t>
            </a:r>
            <a:r>
              <a:rPr lang="fr-CH" sz="2400" dirty="0"/>
              <a:t>, etc. </a:t>
            </a:r>
          </a:p>
          <a:p>
            <a:pPr lvl="0">
              <a:buFont typeface="Arial"/>
              <a:buChar char="•"/>
            </a:pPr>
            <a:endParaRPr lang="fr-FR" sz="2000" dirty="0"/>
          </a:p>
        </p:txBody>
      </p:sp>
      <p:sp>
        <p:nvSpPr>
          <p:cNvPr id="4" name="Espace réservé du numéro de diapositive 3"/>
          <p:cNvSpPr>
            <a:spLocks noGrp="1"/>
          </p:cNvSpPr>
          <p:nvPr>
            <p:ph type="sldNum" sz="quarter" idx="10"/>
          </p:nvPr>
        </p:nvSpPr>
        <p:spPr/>
        <p:txBody>
          <a:bodyPr/>
          <a:lstStyle/>
          <a:p>
            <a:pPr>
              <a:defRPr/>
            </a:pPr>
            <a:fld id="{35B1B97F-2D39-4FA5-896C-F93C7AA6E23C}" type="slidenum">
              <a:rPr lang="fr-CH" smtClean="0"/>
              <a:pPr>
                <a:defRPr/>
              </a:pPr>
              <a:t>12</a:t>
            </a:fld>
            <a:endParaRPr lang="fr-CH"/>
          </a:p>
        </p:txBody>
      </p:sp>
      <p:sp>
        <p:nvSpPr>
          <p:cNvPr id="5" name="ZoneTexte 4"/>
          <p:cNvSpPr txBox="1"/>
          <p:nvPr/>
        </p:nvSpPr>
        <p:spPr>
          <a:xfrm>
            <a:off x="5652120" y="5733256"/>
            <a:ext cx="2762746" cy="461665"/>
          </a:xfrm>
          <a:prstGeom prst="rect">
            <a:avLst/>
          </a:prstGeom>
          <a:noFill/>
        </p:spPr>
        <p:txBody>
          <a:bodyPr wrap="none" rtlCol="0">
            <a:spAutoFit/>
          </a:bodyPr>
          <a:lstStyle/>
          <a:p>
            <a:r>
              <a:rPr lang="fr-CH" sz="2400" dirty="0"/>
              <a:t>(Letor, 2011, 2012) </a:t>
            </a:r>
            <a:endParaRPr lang="fr-FR" sz="2400" dirty="0"/>
          </a:p>
        </p:txBody>
      </p:sp>
    </p:spTree>
    <p:extLst>
      <p:ext uri="{BB962C8B-B14F-4D97-AF65-F5344CB8AC3E}">
        <p14:creationId xmlns:p14="http://schemas.microsoft.com/office/powerpoint/2010/main" val="761917110"/>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19307"/>
            <a:ext cx="7772400" cy="994991"/>
          </a:xfrm>
        </p:spPr>
        <p:txBody>
          <a:bodyPr/>
          <a:lstStyle/>
          <a:p>
            <a:pPr marL="0" indent="0">
              <a:buNone/>
            </a:pPr>
            <a:r>
              <a:rPr lang="fr-FR" dirty="0" smtClean="0"/>
              <a:t>Discussion</a:t>
            </a:r>
            <a:endParaRPr lang="fr-FR" dirty="0"/>
          </a:p>
        </p:txBody>
      </p:sp>
      <p:sp>
        <p:nvSpPr>
          <p:cNvPr id="3" name="Espace réservé du contenu 2"/>
          <p:cNvSpPr>
            <a:spLocks noGrp="1"/>
          </p:cNvSpPr>
          <p:nvPr>
            <p:ph idx="1"/>
          </p:nvPr>
        </p:nvSpPr>
        <p:spPr>
          <a:xfrm>
            <a:off x="395536" y="1124744"/>
            <a:ext cx="8532440" cy="4114800"/>
          </a:xfrm>
        </p:spPr>
        <p:txBody>
          <a:bodyPr/>
          <a:lstStyle/>
          <a:p>
            <a:pPr marL="457200" lvl="0" indent="-457200">
              <a:buFont typeface="Arial"/>
              <a:buChar char="•"/>
            </a:pPr>
            <a:r>
              <a:rPr lang="fr-FR" dirty="0" smtClean="0"/>
              <a:t>Comment </a:t>
            </a:r>
            <a:r>
              <a:rPr lang="fr-CH" dirty="0" smtClean="0"/>
              <a:t>pourrait-on améliorer l’organisation des cours impliquant la digitalisation au sein des Hautes écoles?</a:t>
            </a:r>
          </a:p>
          <a:p>
            <a:pPr marL="0" lvl="0" indent="0"/>
            <a:endParaRPr lang="fr-CH" dirty="0" smtClean="0"/>
          </a:p>
          <a:p>
            <a:pPr marL="457200" lvl="0" indent="-457200">
              <a:buFont typeface="Arial"/>
              <a:buChar char="•"/>
            </a:pPr>
            <a:r>
              <a:rPr lang="fr-FR" dirty="0"/>
              <a:t>Comment </a:t>
            </a:r>
            <a:r>
              <a:rPr lang="fr-FR" dirty="0" smtClean="0"/>
              <a:t>pourrait-on favoriser </a:t>
            </a:r>
            <a:r>
              <a:rPr lang="fr-FR" dirty="0"/>
              <a:t>les types de pratiques en digitalisation dans les Hautes écoles Suisses ? </a:t>
            </a:r>
          </a:p>
          <a:p>
            <a:pPr marL="0" lvl="0" indent="0"/>
            <a:endParaRPr lang="fr-CH" dirty="0" smtClean="0"/>
          </a:p>
          <a:p>
            <a:pPr marL="457200" indent="-457200">
              <a:buFont typeface="Arial"/>
              <a:buChar char="•"/>
            </a:pPr>
            <a:r>
              <a:rPr lang="fr-FR" dirty="0"/>
              <a:t>Quelles mesures de formation et d’accompagnement </a:t>
            </a:r>
            <a:r>
              <a:rPr lang="fr-FR" dirty="0" smtClean="0"/>
              <a:t>pourraient être mises en œuvre </a:t>
            </a:r>
            <a:r>
              <a:rPr lang="fr-FR" dirty="0"/>
              <a:t>pour soutenir les enseignants ?</a:t>
            </a:r>
            <a:endParaRPr lang="fr-CH" dirty="0"/>
          </a:p>
          <a:p>
            <a:pPr lvl="0"/>
            <a:r>
              <a:rPr lang="fr-FR" sz="2400" dirty="0" smtClean="0"/>
              <a:t> </a:t>
            </a:r>
          </a:p>
          <a:p>
            <a:pPr lvl="0"/>
            <a:endParaRPr lang="fr-FR" sz="2400" dirty="0"/>
          </a:p>
          <a:p>
            <a:pPr lvl="0"/>
            <a:endParaRPr lang="fr-CH" sz="2400" dirty="0"/>
          </a:p>
          <a:p>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pPr>
              <a:defRPr/>
            </a:pPr>
            <a:fld id="{35B1B97F-2D39-4FA5-896C-F93C7AA6E23C}" type="slidenum">
              <a:rPr lang="fr-CH" smtClean="0"/>
              <a:pPr>
                <a:defRPr/>
              </a:pPr>
              <a:t>13</a:t>
            </a:fld>
            <a:endParaRPr lang="fr-CH"/>
          </a:p>
        </p:txBody>
      </p:sp>
    </p:spTree>
    <p:extLst>
      <p:ext uri="{BB962C8B-B14F-4D97-AF65-F5344CB8AC3E}">
        <p14:creationId xmlns:p14="http://schemas.microsoft.com/office/powerpoint/2010/main" val="2406826749"/>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268538" y="2636838"/>
            <a:ext cx="4751387" cy="1143000"/>
          </a:xfrm>
        </p:spPr>
        <p:txBody>
          <a:bodyPr/>
          <a:lstStyle/>
          <a:p>
            <a:pPr marL="0" indent="0" eaLnBrk="1" hangingPunct="1">
              <a:buFont typeface="Arial" pitchFamily="34" charset="0"/>
              <a:buNone/>
            </a:pPr>
            <a:r>
              <a:rPr lang="fr-CH" smtClean="0">
                <a:ea typeface="ＭＳ Ｐゴシック" pitchFamily="34" charset="-128"/>
              </a:rPr>
              <a:t>Merci de votre attention</a:t>
            </a:r>
            <a:endParaRPr lang="fr-FR" smtClean="0">
              <a:ea typeface="ＭＳ Ｐゴシック" pitchFamily="34" charset="-128"/>
            </a:endParaRPr>
          </a:p>
        </p:txBody>
      </p:sp>
      <p:sp>
        <p:nvSpPr>
          <p:cNvPr id="34819" name="Espace réservé du numéro de diapositive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700">
                <a:solidFill>
                  <a:schemeClr val="tx1"/>
                </a:solidFill>
                <a:latin typeface="Arial" pitchFamily="34" charset="0"/>
                <a:cs typeface="Arial" pitchFamily="34" charset="0"/>
              </a:defRPr>
            </a:lvl1pPr>
            <a:lvl2pPr marL="742950" indent="-285750" eaLnBrk="0" hangingPunct="0">
              <a:defRPr sz="700">
                <a:solidFill>
                  <a:schemeClr val="tx1"/>
                </a:solidFill>
                <a:latin typeface="Arial" pitchFamily="34" charset="0"/>
                <a:cs typeface="Arial" pitchFamily="34" charset="0"/>
              </a:defRPr>
            </a:lvl2pPr>
            <a:lvl3pPr marL="1143000" indent="-228600" eaLnBrk="0" hangingPunct="0">
              <a:defRPr sz="700">
                <a:solidFill>
                  <a:schemeClr val="tx1"/>
                </a:solidFill>
                <a:latin typeface="Arial" pitchFamily="34" charset="0"/>
                <a:cs typeface="Arial" pitchFamily="34" charset="0"/>
              </a:defRPr>
            </a:lvl3pPr>
            <a:lvl4pPr marL="1600200" indent="-228600" eaLnBrk="0" hangingPunct="0">
              <a:defRPr sz="700">
                <a:solidFill>
                  <a:schemeClr val="tx1"/>
                </a:solidFill>
                <a:latin typeface="Arial" pitchFamily="34" charset="0"/>
                <a:cs typeface="Arial" pitchFamily="34" charset="0"/>
              </a:defRPr>
            </a:lvl4pPr>
            <a:lvl5pPr marL="2057400" indent="-228600" eaLnBrk="0" hangingPunct="0">
              <a:defRPr sz="7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7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7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7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700">
                <a:solidFill>
                  <a:schemeClr val="tx1"/>
                </a:solidFill>
                <a:latin typeface="Arial" pitchFamily="34" charset="0"/>
                <a:cs typeface="Arial" pitchFamily="34" charset="0"/>
              </a:defRPr>
            </a:lvl9pPr>
          </a:lstStyle>
          <a:p>
            <a:pPr eaLnBrk="1" hangingPunct="1"/>
            <a:fld id="{FF5A5E55-5CE9-4FAF-BD7E-A7271085CADE}" type="slidenum">
              <a:rPr lang="fr-FR" sz="1200" smtClean="0">
                <a:solidFill>
                  <a:srgbClr val="898989"/>
                </a:solidFill>
              </a:rPr>
              <a:pPr eaLnBrk="1" hangingPunct="1"/>
              <a:t>14</a:t>
            </a:fld>
            <a:endParaRPr lang="fr-FR" sz="1400" smtClean="0">
              <a:solidFill>
                <a:srgbClr val="898989"/>
              </a:solidFill>
              <a:latin typeface="Times New Roman" pitchFamily="18"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88640"/>
            <a:ext cx="7772400" cy="864097"/>
          </a:xfrm>
        </p:spPr>
        <p:txBody>
          <a:bodyPr/>
          <a:lstStyle/>
          <a:p>
            <a:pPr marL="0" indent="0">
              <a:buNone/>
            </a:pPr>
            <a:r>
              <a:rPr lang="fr-FR" sz="2800" dirty="0" smtClean="0"/>
              <a:t>Références</a:t>
            </a:r>
            <a:endParaRPr lang="fr-FR" sz="2800" dirty="0"/>
          </a:p>
        </p:txBody>
      </p:sp>
      <p:sp>
        <p:nvSpPr>
          <p:cNvPr id="3" name="Espace réservé du contenu 2"/>
          <p:cNvSpPr>
            <a:spLocks noGrp="1"/>
          </p:cNvSpPr>
          <p:nvPr>
            <p:ph idx="1"/>
          </p:nvPr>
        </p:nvSpPr>
        <p:spPr>
          <a:xfrm>
            <a:off x="395536" y="1340768"/>
            <a:ext cx="8496944" cy="4611216"/>
          </a:xfrm>
        </p:spPr>
        <p:txBody>
          <a:bodyPr/>
          <a:lstStyle/>
          <a:p>
            <a:r>
              <a:rPr lang="fr-FR" sz="1400" dirty="0"/>
              <a:t> </a:t>
            </a:r>
            <a:r>
              <a:rPr lang="fr-FR" sz="1400" dirty="0" err="1"/>
              <a:t>Boéchat</a:t>
            </a:r>
            <a:r>
              <a:rPr lang="fr-FR" sz="1400" dirty="0"/>
              <a:t>-Heer, S. (2012). Evaluation d’une formation aux TICE : développement de compétences et sentiment d’auto -efficacité. In S. </a:t>
            </a:r>
            <a:r>
              <a:rPr lang="fr-FR" sz="1400" dirty="0" err="1"/>
              <a:t>Boéchat</a:t>
            </a:r>
            <a:r>
              <a:rPr lang="fr-FR" sz="1400" dirty="0"/>
              <a:t>-Heer et B. </a:t>
            </a:r>
            <a:r>
              <a:rPr lang="fr-FR" sz="1400" dirty="0" err="1"/>
              <a:t>Wentzel</a:t>
            </a:r>
            <a:r>
              <a:rPr lang="fr-FR" sz="1400" dirty="0"/>
              <a:t> (</a:t>
            </a:r>
            <a:r>
              <a:rPr lang="fr-FR" sz="1400" dirty="0" err="1"/>
              <a:t>Eds</a:t>
            </a:r>
            <a:r>
              <a:rPr lang="fr-FR" sz="1400" dirty="0"/>
              <a:t>.), </a:t>
            </a:r>
            <a:r>
              <a:rPr lang="fr-FR" sz="1400" i="1" dirty="0"/>
              <a:t>Génération connectée : quels enjeux pour l’école ?</a:t>
            </a:r>
            <a:r>
              <a:rPr lang="fr-FR" sz="1400" dirty="0"/>
              <a:t>  (pp. 151-166). Bienne : Editions BEJUNE.</a:t>
            </a:r>
          </a:p>
          <a:p>
            <a:endParaRPr lang="fr-CH" sz="1400" dirty="0" smtClean="0"/>
          </a:p>
          <a:p>
            <a:r>
              <a:rPr lang="fr-CH" sz="1400" dirty="0" smtClean="0"/>
              <a:t>Borruat </a:t>
            </a:r>
            <a:r>
              <a:rPr lang="fr-CH" sz="1400" dirty="0"/>
              <a:t>S., Burton R., Charlier B., Ciussi M., Deschryver N., Docq F., Douzet C., Henri F., Lameul G., Lebrun M., Letor C., Mancuso G., Morin C., Peltier C., Peraya D., Ronchi A., Rossier Morel A., Villiot-Leclercq E. (2012). Dispositifs hybrides, nouvelle perspective pour une pédagogie renouvelée de l'enseignement supérieur. Programme Education et formation tout au long de la vie, rapport final</a:t>
            </a:r>
            <a:r>
              <a:rPr lang="fr-CH" sz="1400" dirty="0" smtClean="0"/>
              <a:t>.</a:t>
            </a:r>
          </a:p>
          <a:p>
            <a:endParaRPr lang="fr-FR" sz="1400" dirty="0" smtClean="0">
              <a:solidFill>
                <a:prstClr val="black"/>
              </a:solidFill>
              <a:latin typeface="HelveticaNeue"/>
            </a:endParaRPr>
          </a:p>
          <a:p>
            <a:r>
              <a:rPr lang="fr-FR" sz="1400" dirty="0" smtClean="0">
                <a:solidFill>
                  <a:prstClr val="black"/>
                </a:solidFill>
                <a:latin typeface="HelveticaNeue"/>
              </a:rPr>
              <a:t>Burton, R., </a:t>
            </a:r>
            <a:r>
              <a:rPr lang="fr-FR" sz="1400" dirty="0" err="1" smtClean="0">
                <a:solidFill>
                  <a:prstClr val="black"/>
                </a:solidFill>
                <a:latin typeface="HelveticaNeue"/>
              </a:rPr>
              <a:t>Borruat</a:t>
            </a:r>
            <a:r>
              <a:rPr lang="fr-FR" sz="1400" dirty="0">
                <a:solidFill>
                  <a:prstClr val="black"/>
                </a:solidFill>
                <a:latin typeface="HelveticaNeue"/>
              </a:rPr>
              <a:t>, </a:t>
            </a:r>
            <a:r>
              <a:rPr lang="fr-FR" sz="1400" dirty="0" smtClean="0">
                <a:solidFill>
                  <a:prstClr val="black"/>
                </a:solidFill>
                <a:latin typeface="HelveticaNeue"/>
              </a:rPr>
              <a:t>S., Charlier</a:t>
            </a:r>
            <a:r>
              <a:rPr lang="fr-FR" sz="1400" dirty="0">
                <a:solidFill>
                  <a:prstClr val="black"/>
                </a:solidFill>
                <a:latin typeface="HelveticaNeue"/>
              </a:rPr>
              <a:t>, </a:t>
            </a:r>
            <a:r>
              <a:rPr lang="fr-FR" sz="1400" dirty="0" smtClean="0">
                <a:solidFill>
                  <a:prstClr val="black"/>
                </a:solidFill>
                <a:latin typeface="HelveticaNeue"/>
              </a:rPr>
              <a:t>B., </a:t>
            </a:r>
            <a:r>
              <a:rPr lang="fr-FR" sz="1400" dirty="0" err="1" smtClean="0">
                <a:solidFill>
                  <a:prstClr val="black"/>
                </a:solidFill>
                <a:latin typeface="HelveticaNeue"/>
              </a:rPr>
              <a:t>Coltice</a:t>
            </a:r>
            <a:r>
              <a:rPr lang="fr-FR" sz="1400" dirty="0" smtClean="0">
                <a:solidFill>
                  <a:prstClr val="black"/>
                </a:solidFill>
                <a:latin typeface="HelveticaNeue"/>
              </a:rPr>
              <a:t>, </a:t>
            </a:r>
            <a:r>
              <a:rPr lang="fr-FR" sz="1400" dirty="0">
                <a:solidFill>
                  <a:prstClr val="black"/>
                </a:solidFill>
                <a:latin typeface="HelveticaNeue"/>
              </a:rPr>
              <a:t>N</a:t>
            </a:r>
            <a:r>
              <a:rPr lang="fr-FR" sz="1400" dirty="0" smtClean="0">
                <a:solidFill>
                  <a:prstClr val="black"/>
                </a:solidFill>
                <a:latin typeface="HelveticaNeue"/>
              </a:rPr>
              <a:t>., </a:t>
            </a:r>
            <a:r>
              <a:rPr lang="fr-FR" sz="1400" dirty="0" err="1">
                <a:solidFill>
                  <a:prstClr val="black"/>
                </a:solidFill>
                <a:latin typeface="HelveticaNeue"/>
              </a:rPr>
              <a:t>Deschryver</a:t>
            </a:r>
            <a:r>
              <a:rPr lang="fr-FR" sz="1400" dirty="0" smtClean="0">
                <a:solidFill>
                  <a:prstClr val="black"/>
                </a:solidFill>
                <a:latin typeface="HelveticaNeue"/>
              </a:rPr>
              <a:t>,</a:t>
            </a:r>
            <a:r>
              <a:rPr lang="fr-FR" sz="1400" dirty="0">
                <a:solidFill>
                  <a:prstClr val="black"/>
                </a:solidFill>
                <a:latin typeface="HelveticaNeue"/>
              </a:rPr>
              <a:t> N</a:t>
            </a:r>
            <a:r>
              <a:rPr lang="fr-FR" sz="1400" dirty="0" smtClean="0">
                <a:solidFill>
                  <a:prstClr val="black"/>
                </a:solidFill>
                <a:latin typeface="HelveticaNeue"/>
              </a:rPr>
              <a:t>., </a:t>
            </a:r>
            <a:r>
              <a:rPr lang="fr-FR" sz="1400" dirty="0" err="1" smtClean="0">
                <a:solidFill>
                  <a:prstClr val="black"/>
                </a:solidFill>
                <a:latin typeface="HelveticaNeue"/>
              </a:rPr>
              <a:t>Docq</a:t>
            </a:r>
            <a:r>
              <a:rPr lang="fr-FR" sz="1400" dirty="0">
                <a:solidFill>
                  <a:prstClr val="black"/>
                </a:solidFill>
                <a:latin typeface="HelveticaNeue"/>
              </a:rPr>
              <a:t>, F. </a:t>
            </a:r>
            <a:r>
              <a:rPr lang="fr-FR" sz="1400" dirty="0" smtClean="0">
                <a:solidFill>
                  <a:prstClr val="black"/>
                </a:solidFill>
                <a:latin typeface="HelveticaNeue"/>
              </a:rPr>
              <a:t>, </a:t>
            </a:r>
            <a:r>
              <a:rPr lang="fr-FR" sz="1400" dirty="0" err="1" smtClean="0">
                <a:solidFill>
                  <a:prstClr val="black"/>
                </a:solidFill>
                <a:latin typeface="HelveticaNeue"/>
              </a:rPr>
              <a:t>Eneau</a:t>
            </a:r>
            <a:r>
              <a:rPr lang="fr-FR" sz="1400" dirty="0" smtClean="0">
                <a:solidFill>
                  <a:prstClr val="black"/>
                </a:solidFill>
                <a:latin typeface="HelveticaNeue"/>
              </a:rPr>
              <a:t>,</a:t>
            </a:r>
            <a:r>
              <a:rPr lang="fr-FR" sz="1400" dirty="0">
                <a:solidFill>
                  <a:prstClr val="black"/>
                </a:solidFill>
                <a:latin typeface="HelveticaNeue"/>
              </a:rPr>
              <a:t> </a:t>
            </a:r>
            <a:r>
              <a:rPr lang="fr-FR" sz="1400" dirty="0" smtClean="0">
                <a:solidFill>
                  <a:prstClr val="black"/>
                </a:solidFill>
                <a:latin typeface="HelveticaNeue"/>
              </a:rPr>
              <a:t>J., </a:t>
            </a:r>
            <a:r>
              <a:rPr lang="fr-FR" sz="1400" dirty="0" err="1" smtClean="0">
                <a:solidFill>
                  <a:prstClr val="black"/>
                </a:solidFill>
                <a:latin typeface="HelveticaNeue"/>
              </a:rPr>
              <a:t>Gueudet</a:t>
            </a:r>
            <a:r>
              <a:rPr lang="fr-FR" sz="1400" dirty="0">
                <a:solidFill>
                  <a:prstClr val="black"/>
                </a:solidFill>
                <a:latin typeface="HelveticaNeue"/>
              </a:rPr>
              <a:t>, </a:t>
            </a:r>
            <a:r>
              <a:rPr lang="fr-FR" sz="1400" dirty="0" smtClean="0">
                <a:solidFill>
                  <a:prstClr val="black"/>
                </a:solidFill>
                <a:latin typeface="HelveticaNeue"/>
              </a:rPr>
              <a:t>G., </a:t>
            </a:r>
            <a:r>
              <a:rPr lang="fr-FR" sz="1400" dirty="0" err="1" smtClean="0">
                <a:solidFill>
                  <a:prstClr val="black"/>
                </a:solidFill>
                <a:latin typeface="HelveticaNeue"/>
              </a:rPr>
              <a:t>Lameul</a:t>
            </a:r>
            <a:r>
              <a:rPr lang="fr-FR" sz="1400" dirty="0">
                <a:solidFill>
                  <a:prstClr val="black"/>
                </a:solidFill>
                <a:latin typeface="HelveticaNeue"/>
              </a:rPr>
              <a:t>, </a:t>
            </a:r>
            <a:r>
              <a:rPr lang="fr-FR" sz="1400" dirty="0" smtClean="0">
                <a:solidFill>
                  <a:prstClr val="black"/>
                </a:solidFill>
                <a:latin typeface="HelveticaNeue"/>
              </a:rPr>
              <a:t>G., Lebrun,</a:t>
            </a:r>
            <a:r>
              <a:rPr lang="fr-FR" sz="1400" dirty="0">
                <a:solidFill>
                  <a:prstClr val="black"/>
                </a:solidFill>
                <a:latin typeface="HelveticaNeue"/>
              </a:rPr>
              <a:t> M</a:t>
            </a:r>
            <a:r>
              <a:rPr lang="fr-FR" sz="1400" dirty="0" smtClean="0">
                <a:solidFill>
                  <a:prstClr val="black"/>
                </a:solidFill>
                <a:latin typeface="HelveticaNeue"/>
              </a:rPr>
              <a:t>., </a:t>
            </a:r>
            <a:r>
              <a:rPr lang="fr-FR" sz="1400" dirty="0" err="1" smtClean="0">
                <a:solidFill>
                  <a:prstClr val="black"/>
                </a:solidFill>
                <a:latin typeface="HelveticaNeue"/>
              </a:rPr>
              <a:t>Lietart</a:t>
            </a:r>
            <a:r>
              <a:rPr lang="fr-FR" sz="1400" dirty="0">
                <a:solidFill>
                  <a:prstClr val="black"/>
                </a:solidFill>
                <a:latin typeface="HelveticaNeue"/>
              </a:rPr>
              <a:t>, A</a:t>
            </a:r>
            <a:r>
              <a:rPr lang="fr-FR" sz="1400" dirty="0" smtClean="0">
                <a:solidFill>
                  <a:prstClr val="black"/>
                </a:solidFill>
                <a:latin typeface="HelveticaNeue"/>
              </a:rPr>
              <a:t>., </a:t>
            </a:r>
            <a:r>
              <a:rPr lang="fr-FR" sz="1400" dirty="0" err="1" smtClean="0">
                <a:solidFill>
                  <a:prstClr val="black"/>
                </a:solidFill>
                <a:latin typeface="HelveticaNeue"/>
              </a:rPr>
              <a:t>Nagels</a:t>
            </a:r>
            <a:r>
              <a:rPr lang="fr-FR" sz="1400" dirty="0" smtClean="0">
                <a:solidFill>
                  <a:prstClr val="black"/>
                </a:solidFill>
                <a:latin typeface="HelveticaNeue"/>
              </a:rPr>
              <a:t>,</a:t>
            </a:r>
            <a:r>
              <a:rPr lang="fr-FR" sz="1400" dirty="0">
                <a:solidFill>
                  <a:prstClr val="black"/>
                </a:solidFill>
                <a:latin typeface="HelveticaNeue"/>
              </a:rPr>
              <a:t> M</a:t>
            </a:r>
            <a:r>
              <a:rPr lang="fr-FR" sz="1400" dirty="0" smtClean="0">
                <a:solidFill>
                  <a:prstClr val="black"/>
                </a:solidFill>
                <a:latin typeface="HelveticaNeue"/>
              </a:rPr>
              <a:t>., </a:t>
            </a:r>
            <a:r>
              <a:rPr lang="fr-FR" sz="1400" dirty="0" err="1" smtClean="0">
                <a:solidFill>
                  <a:prstClr val="black"/>
                </a:solidFill>
                <a:latin typeface="HelveticaNeue"/>
              </a:rPr>
              <a:t>Peraya</a:t>
            </a:r>
            <a:r>
              <a:rPr lang="fr-FR" sz="1400" dirty="0" smtClean="0">
                <a:solidFill>
                  <a:prstClr val="black"/>
                </a:solidFill>
                <a:latin typeface="HelveticaNeue"/>
              </a:rPr>
              <a:t>, </a:t>
            </a:r>
            <a:r>
              <a:rPr lang="fr-FR" sz="1400" dirty="0">
                <a:solidFill>
                  <a:prstClr val="black"/>
                </a:solidFill>
                <a:latin typeface="HelveticaNeue"/>
              </a:rPr>
              <a:t>D. </a:t>
            </a:r>
            <a:r>
              <a:rPr lang="fr-FR" sz="1400" dirty="0" err="1" smtClean="0">
                <a:solidFill>
                  <a:prstClr val="black"/>
                </a:solidFill>
                <a:latin typeface="HelveticaNeue"/>
              </a:rPr>
              <a:t>Rossier</a:t>
            </a:r>
            <a:r>
              <a:rPr lang="fr-FR" sz="1400" dirty="0">
                <a:solidFill>
                  <a:prstClr val="black"/>
                </a:solidFill>
                <a:latin typeface="HelveticaNeue"/>
              </a:rPr>
              <a:t>, </a:t>
            </a:r>
            <a:r>
              <a:rPr lang="fr-FR" sz="1400" dirty="0" smtClean="0">
                <a:solidFill>
                  <a:prstClr val="black"/>
                </a:solidFill>
                <a:latin typeface="HelveticaNeue"/>
              </a:rPr>
              <a:t>A., </a:t>
            </a:r>
            <a:r>
              <a:rPr lang="fr-FR" sz="1400" dirty="0" err="1" smtClean="0">
                <a:solidFill>
                  <a:prstClr val="black"/>
                </a:solidFill>
                <a:latin typeface="HelveticaNeue"/>
              </a:rPr>
              <a:t>Renneboog</a:t>
            </a:r>
            <a:r>
              <a:rPr lang="fr-FR" sz="1400" dirty="0">
                <a:solidFill>
                  <a:prstClr val="black"/>
                </a:solidFill>
                <a:latin typeface="HelveticaNeue"/>
              </a:rPr>
              <a:t>, </a:t>
            </a:r>
            <a:r>
              <a:rPr lang="fr-FR" sz="1400" dirty="0" smtClean="0">
                <a:solidFill>
                  <a:prstClr val="black"/>
                </a:solidFill>
                <a:latin typeface="HelveticaNeue"/>
              </a:rPr>
              <a:t>E., </a:t>
            </a:r>
            <a:r>
              <a:rPr lang="fr-FR" sz="1400" dirty="0" err="1" smtClean="0">
                <a:solidFill>
                  <a:prstClr val="black"/>
                </a:solidFill>
                <a:latin typeface="HelveticaNeue"/>
              </a:rPr>
              <a:t>Villiot</a:t>
            </a:r>
            <a:r>
              <a:rPr lang="fr-FR" sz="1400" dirty="0">
                <a:solidFill>
                  <a:prstClr val="black"/>
                </a:solidFill>
                <a:latin typeface="HelveticaNeue"/>
              </a:rPr>
              <a:t>-Leclercq</a:t>
            </a:r>
            <a:r>
              <a:rPr lang="fr-FR" sz="1400" dirty="0" smtClean="0">
                <a:solidFill>
                  <a:prstClr val="black"/>
                </a:solidFill>
                <a:latin typeface="HelveticaNeue"/>
              </a:rPr>
              <a:t>.</a:t>
            </a:r>
            <a:r>
              <a:rPr lang="fr-FR" sz="1400" dirty="0">
                <a:solidFill>
                  <a:prstClr val="black"/>
                </a:solidFill>
                <a:latin typeface="HelveticaNeue"/>
              </a:rPr>
              <a:t> E.</a:t>
            </a:r>
            <a:r>
              <a:rPr lang="fr-FR" sz="1400" dirty="0" smtClean="0">
                <a:solidFill>
                  <a:prstClr val="black"/>
                </a:solidFill>
                <a:latin typeface="HelveticaNeue"/>
              </a:rPr>
              <a:t> </a:t>
            </a:r>
            <a:r>
              <a:rPr lang="fr-FR" sz="1400" dirty="0">
                <a:solidFill>
                  <a:prstClr val="black"/>
                </a:solidFill>
                <a:latin typeface="HelveticaNeue"/>
              </a:rPr>
              <a:t>(2011</a:t>
            </a:r>
            <a:r>
              <a:rPr lang="fr-FR" sz="1400" dirty="0" smtClean="0">
                <a:solidFill>
                  <a:prstClr val="black"/>
                </a:solidFill>
                <a:latin typeface="HelveticaNeue"/>
              </a:rPr>
              <a:t>)</a:t>
            </a:r>
            <a:r>
              <a:rPr lang="fr-FR" sz="1400" dirty="0">
                <a:solidFill>
                  <a:prstClr val="black"/>
                </a:solidFill>
                <a:latin typeface="HelveticaNeue"/>
              </a:rPr>
              <a:t>.</a:t>
            </a:r>
            <a:r>
              <a:rPr lang="fr-FR" sz="1400" u="sng" dirty="0" smtClean="0">
                <a:solidFill>
                  <a:srgbClr val="000000"/>
                </a:solidFill>
                <a:latin typeface="HelveticaNeue"/>
                <a:hlinkClick r:id="rId2"/>
              </a:rPr>
              <a:t>Vers </a:t>
            </a:r>
            <a:r>
              <a:rPr lang="fr-FR" sz="1400" u="sng" dirty="0">
                <a:solidFill>
                  <a:srgbClr val="000000"/>
                </a:solidFill>
                <a:latin typeface="HelveticaNeue"/>
                <a:hlinkClick r:id="rId2"/>
              </a:rPr>
              <a:t>une typologie des dispositifs hybrides de formation en enseignement supérieur . </a:t>
            </a:r>
            <a:r>
              <a:rPr lang="fr-FR" sz="1400" i="1" u="sng" dirty="0">
                <a:solidFill>
                  <a:srgbClr val="000000"/>
                </a:solidFill>
                <a:latin typeface="HelveticaNeue"/>
                <a:hlinkClick r:id="rId2"/>
              </a:rPr>
              <a:t>Distance et savoirs, 1(9)</a:t>
            </a:r>
            <a:r>
              <a:rPr lang="fr-FR" sz="1400" i="1" u="sng" dirty="0" smtClean="0">
                <a:solidFill>
                  <a:srgbClr val="000000"/>
                </a:solidFill>
                <a:latin typeface="HelveticaNeue"/>
                <a:hlinkClick r:id="rId2"/>
              </a:rPr>
              <a:t>.</a:t>
            </a:r>
            <a:endParaRPr lang="fr-FR" sz="1400" i="1" u="sng" dirty="0" smtClean="0">
              <a:solidFill>
                <a:srgbClr val="000000"/>
              </a:solidFill>
              <a:latin typeface="HelveticaNeue"/>
            </a:endParaRPr>
          </a:p>
          <a:p>
            <a:endParaRPr lang="fr-FR" sz="1400" i="1" u="sng" dirty="0" smtClean="0">
              <a:solidFill>
                <a:srgbClr val="000000"/>
              </a:solidFill>
              <a:latin typeface="HelveticaNeue"/>
            </a:endParaRPr>
          </a:p>
          <a:p>
            <a:r>
              <a:rPr lang="fr-FR" sz="1400" dirty="0">
                <a:solidFill>
                  <a:prstClr val="black"/>
                </a:solidFill>
              </a:rPr>
              <a:t>Charlier, B. et </a:t>
            </a:r>
            <a:r>
              <a:rPr lang="fr-FR" sz="1400" dirty="0" err="1">
                <a:solidFill>
                  <a:prstClr val="black"/>
                </a:solidFill>
              </a:rPr>
              <a:t>Peraya</a:t>
            </a:r>
            <a:r>
              <a:rPr lang="fr-FR" sz="1400" dirty="0">
                <a:solidFill>
                  <a:prstClr val="black"/>
                </a:solidFill>
              </a:rPr>
              <a:t>, D. (2013). </a:t>
            </a:r>
            <a:r>
              <a:rPr lang="fr-FR" sz="1400" i="1" dirty="0">
                <a:solidFill>
                  <a:prstClr val="black"/>
                </a:solidFill>
              </a:rPr>
              <a:t>Les dispositifs de formation hybrides au supérieur</a:t>
            </a:r>
            <a:r>
              <a:rPr lang="fr-FR" sz="1400" dirty="0">
                <a:solidFill>
                  <a:prstClr val="black"/>
                </a:solidFill>
              </a:rPr>
              <a:t>. In D. </a:t>
            </a:r>
            <a:r>
              <a:rPr lang="fr-FR" sz="1400" dirty="0" err="1">
                <a:solidFill>
                  <a:prstClr val="black"/>
                </a:solidFill>
              </a:rPr>
              <a:t>Berthiaume</a:t>
            </a:r>
            <a:r>
              <a:rPr lang="fr-FR" sz="1400" dirty="0">
                <a:solidFill>
                  <a:prstClr val="black"/>
                </a:solidFill>
              </a:rPr>
              <a:t> &amp; N. </a:t>
            </a:r>
            <a:r>
              <a:rPr lang="fr-FR" sz="1400" dirty="0" err="1">
                <a:solidFill>
                  <a:prstClr val="black"/>
                </a:solidFill>
              </a:rPr>
              <a:t>Rege</a:t>
            </a:r>
            <a:r>
              <a:rPr lang="fr-FR" sz="1400" dirty="0">
                <a:solidFill>
                  <a:prstClr val="black"/>
                </a:solidFill>
              </a:rPr>
              <a:t> Colet (</a:t>
            </a:r>
            <a:r>
              <a:rPr lang="fr-FR" sz="1400" dirty="0" err="1">
                <a:solidFill>
                  <a:prstClr val="black"/>
                </a:solidFill>
              </a:rPr>
              <a:t>Eds</a:t>
            </a:r>
            <a:r>
              <a:rPr lang="fr-FR" sz="1400" dirty="0">
                <a:solidFill>
                  <a:prstClr val="black"/>
                </a:solidFill>
              </a:rPr>
              <a:t>), La pédagogie de l’enseignement supérieur : repères théoriques et applications pratiques. Peter Lang</a:t>
            </a:r>
            <a:r>
              <a:rPr lang="fr-FR" sz="1400" dirty="0" smtClean="0">
                <a:solidFill>
                  <a:prstClr val="black"/>
                </a:solidFill>
              </a:rPr>
              <a:t>.</a:t>
            </a:r>
          </a:p>
          <a:p>
            <a:endParaRPr lang="fr-FR" sz="1400" dirty="0">
              <a:solidFill>
                <a:prstClr val="black"/>
              </a:solidFill>
            </a:endParaRPr>
          </a:p>
          <a:p>
            <a:endParaRPr lang="fr-FR" sz="1600" i="1" u="sng" dirty="0" smtClean="0">
              <a:solidFill>
                <a:srgbClr val="000000"/>
              </a:solidFill>
              <a:latin typeface="HelveticaNeue"/>
            </a:endParaRPr>
          </a:p>
          <a:p>
            <a:endParaRPr lang="fr-FR" sz="1400" u="sng" dirty="0" smtClean="0">
              <a:solidFill>
                <a:srgbClr val="000000"/>
              </a:solidFill>
              <a:latin typeface="HelveticaNeue"/>
            </a:endParaRPr>
          </a:p>
        </p:txBody>
      </p:sp>
      <p:sp>
        <p:nvSpPr>
          <p:cNvPr id="4" name="Espace réservé du numéro de diapositive 3"/>
          <p:cNvSpPr>
            <a:spLocks noGrp="1"/>
          </p:cNvSpPr>
          <p:nvPr>
            <p:ph type="sldNum" sz="quarter" idx="10"/>
          </p:nvPr>
        </p:nvSpPr>
        <p:spPr/>
        <p:txBody>
          <a:bodyPr/>
          <a:lstStyle/>
          <a:p>
            <a:pPr>
              <a:defRPr/>
            </a:pPr>
            <a:fld id="{35B1B97F-2D39-4FA5-896C-F93C7AA6E23C}" type="slidenum">
              <a:rPr lang="fr-CH" smtClean="0"/>
              <a:pPr>
                <a:defRPr/>
              </a:pPr>
              <a:t>15</a:t>
            </a:fld>
            <a:endParaRPr lang="fr-CH"/>
          </a:p>
        </p:txBody>
      </p:sp>
    </p:spTree>
    <p:extLst>
      <p:ext uri="{BB962C8B-B14F-4D97-AF65-F5344CB8AC3E}">
        <p14:creationId xmlns:p14="http://schemas.microsoft.com/office/powerpoint/2010/main" val="1925782000"/>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9552" y="404664"/>
            <a:ext cx="8064896" cy="4369461"/>
          </a:xfrm>
        </p:spPr>
        <p:txBody>
          <a:bodyPr/>
          <a:lstStyle/>
          <a:p>
            <a:r>
              <a:rPr lang="fr-FR" sz="1400" dirty="0" err="1" smtClean="0">
                <a:solidFill>
                  <a:prstClr val="black"/>
                </a:solidFill>
              </a:rPr>
              <a:t>Deschryver</a:t>
            </a:r>
            <a:r>
              <a:rPr lang="fr-FR" sz="1400" dirty="0">
                <a:solidFill>
                  <a:prstClr val="black"/>
                </a:solidFill>
              </a:rPr>
              <a:t>, N. et Lebrun, M. (2014). </a:t>
            </a:r>
            <a:r>
              <a:rPr lang="fr-FR" sz="1400" i="1" dirty="0">
                <a:solidFill>
                  <a:prstClr val="black"/>
                </a:solidFill>
              </a:rPr>
              <a:t>Dispositifs hybrides et apprentissage : effets perçus par des étudiants et des enseignants du supérieur. </a:t>
            </a:r>
            <a:r>
              <a:rPr lang="fr-FR" sz="1400" dirty="0">
                <a:solidFill>
                  <a:prstClr val="black"/>
                </a:solidFill>
              </a:rPr>
              <a:t>In N. </a:t>
            </a:r>
            <a:r>
              <a:rPr lang="fr-FR" sz="1400" dirty="0" err="1">
                <a:solidFill>
                  <a:prstClr val="black"/>
                </a:solidFill>
              </a:rPr>
              <a:t>Deschryver</a:t>
            </a:r>
            <a:r>
              <a:rPr lang="fr-FR" sz="1400" dirty="0">
                <a:solidFill>
                  <a:prstClr val="black"/>
                </a:solidFill>
              </a:rPr>
              <a:t> &amp; </a:t>
            </a:r>
            <a:r>
              <a:rPr lang="fr-FR" sz="1400" dirty="0" err="1">
                <a:solidFill>
                  <a:prstClr val="black"/>
                </a:solidFill>
              </a:rPr>
              <a:t>B.Charlier</a:t>
            </a:r>
            <a:r>
              <a:rPr lang="fr-FR" sz="1400" dirty="0">
                <a:solidFill>
                  <a:prstClr val="black"/>
                </a:solidFill>
              </a:rPr>
              <a:t> (</a:t>
            </a:r>
            <a:r>
              <a:rPr lang="fr-FR" sz="1400" dirty="0" err="1">
                <a:solidFill>
                  <a:prstClr val="black"/>
                </a:solidFill>
              </a:rPr>
              <a:t>Eds</a:t>
            </a:r>
            <a:r>
              <a:rPr lang="fr-FR" sz="1400" dirty="0">
                <a:solidFill>
                  <a:prstClr val="black"/>
                </a:solidFill>
              </a:rPr>
              <a:t>) Les dispositifs dans l'enseignement supérieur : questions théoriques, méthodologiques et pratiques,  </a:t>
            </a:r>
            <a:r>
              <a:rPr lang="fr-FR" sz="1400" u="sng" dirty="0">
                <a:solidFill>
                  <a:srgbClr val="0000E9"/>
                </a:solidFill>
                <a:hlinkClick r:id="rId2"/>
              </a:rPr>
              <a:t>numéro thématique e-301 de la revue Education &amp; Formation</a:t>
            </a:r>
            <a:r>
              <a:rPr lang="fr-FR" sz="1400" i="1" u="sng" dirty="0">
                <a:solidFill>
                  <a:prstClr val="black"/>
                </a:solidFill>
                <a:hlinkClick r:id="rId2"/>
              </a:rPr>
              <a:t>.</a:t>
            </a:r>
            <a:r>
              <a:rPr lang="fr-FR" sz="1400" u="sng" dirty="0">
                <a:solidFill>
                  <a:prstClr val="black"/>
                </a:solidFill>
                <a:hlinkClick r:id="rId2"/>
              </a:rPr>
              <a:t> </a:t>
            </a:r>
            <a:endParaRPr lang="fr-FR" sz="1400" u="sng" dirty="0" smtClean="0">
              <a:solidFill>
                <a:prstClr val="black"/>
              </a:solidFill>
            </a:endParaRPr>
          </a:p>
          <a:p>
            <a:endParaRPr lang="fr-FR" sz="1400" u="sng" dirty="0">
              <a:solidFill>
                <a:prstClr val="black"/>
              </a:solidFill>
            </a:endParaRPr>
          </a:p>
          <a:p>
            <a:r>
              <a:rPr lang="fr-FR" sz="1400" dirty="0" err="1" smtClean="0"/>
              <a:t>Fredriksson</a:t>
            </a:r>
            <a:r>
              <a:rPr lang="fr-FR" sz="1400" dirty="0"/>
              <a:t>, U. and </a:t>
            </a:r>
            <a:r>
              <a:rPr lang="fr-FR" sz="1400" dirty="0" err="1"/>
              <a:t>Hoskins</a:t>
            </a:r>
            <a:r>
              <a:rPr lang="fr-FR" sz="1400" dirty="0"/>
              <a:t>, B. (2007). The </a:t>
            </a:r>
            <a:r>
              <a:rPr lang="fr-FR" sz="1400" dirty="0" err="1"/>
              <a:t>development</a:t>
            </a:r>
            <a:r>
              <a:rPr lang="fr-FR" sz="1400" dirty="0"/>
              <a:t> of </a:t>
            </a:r>
            <a:r>
              <a:rPr lang="fr-FR" sz="1400" dirty="0" err="1"/>
              <a:t>learning</a:t>
            </a:r>
            <a:r>
              <a:rPr lang="fr-FR" sz="1400" dirty="0"/>
              <a:t> to </a:t>
            </a:r>
            <a:r>
              <a:rPr lang="fr-FR" sz="1400" dirty="0" err="1"/>
              <a:t>learn</a:t>
            </a:r>
            <a:r>
              <a:rPr lang="fr-FR" sz="1400" dirty="0"/>
              <a:t> in a </a:t>
            </a:r>
            <a:r>
              <a:rPr lang="fr-FR" sz="1400" dirty="0" err="1"/>
              <a:t>European</a:t>
            </a:r>
            <a:r>
              <a:rPr lang="fr-FR" sz="1400" dirty="0"/>
              <a:t> </a:t>
            </a:r>
            <a:r>
              <a:rPr lang="fr-FR" sz="1400" dirty="0" err="1"/>
              <a:t>context</a:t>
            </a:r>
            <a:r>
              <a:rPr lang="fr-FR" sz="1400" dirty="0"/>
              <a:t>. </a:t>
            </a:r>
            <a:r>
              <a:rPr lang="fr-FR" sz="1400" i="1" dirty="0"/>
              <a:t>Curriculum Journal, 18</a:t>
            </a:r>
            <a:r>
              <a:rPr lang="fr-FR" sz="1400" dirty="0"/>
              <a:t> (2), 127 – 134.</a:t>
            </a:r>
            <a:endParaRPr lang="fr-CH" sz="1400" dirty="0"/>
          </a:p>
          <a:p>
            <a:endParaRPr lang="fr-FR" sz="1400" dirty="0" smtClean="0">
              <a:solidFill>
                <a:prstClr val="black"/>
              </a:solidFill>
            </a:endParaRPr>
          </a:p>
          <a:p>
            <a:r>
              <a:rPr lang="fr-FR" sz="1400" dirty="0" err="1" smtClean="0">
                <a:solidFill>
                  <a:prstClr val="black"/>
                </a:solidFill>
              </a:rPr>
              <a:t>Letor</a:t>
            </a:r>
            <a:r>
              <a:rPr lang="fr-FR" sz="1400" dirty="0">
                <a:solidFill>
                  <a:prstClr val="black"/>
                </a:solidFill>
              </a:rPr>
              <a:t>, C. </a:t>
            </a:r>
            <a:r>
              <a:rPr lang="fr-FR" sz="1400" dirty="0" err="1">
                <a:solidFill>
                  <a:prstClr val="black"/>
                </a:solidFill>
              </a:rPr>
              <a:t>Douzet</a:t>
            </a:r>
            <a:r>
              <a:rPr lang="fr-FR" sz="1400" dirty="0">
                <a:solidFill>
                  <a:prstClr val="black"/>
                </a:solidFill>
              </a:rPr>
              <a:t>, C, &amp; </a:t>
            </a:r>
            <a:r>
              <a:rPr lang="fr-FR" sz="1400" dirty="0" err="1">
                <a:solidFill>
                  <a:prstClr val="black"/>
                </a:solidFill>
              </a:rPr>
              <a:t>Ronchi</a:t>
            </a:r>
            <a:r>
              <a:rPr lang="fr-FR" sz="1400" dirty="0">
                <a:solidFill>
                  <a:prstClr val="black"/>
                </a:solidFill>
              </a:rPr>
              <a:t>, A. (2014).</a:t>
            </a:r>
            <a:r>
              <a:rPr lang="fr-FR" sz="1400" i="1" dirty="0">
                <a:solidFill>
                  <a:prstClr val="black"/>
                </a:solidFill>
              </a:rPr>
              <a:t> Développer des dispositifs hybrides : une opportunité d'apprentissage organisationnel</a:t>
            </a:r>
            <a:r>
              <a:rPr lang="fr-FR" sz="1400" dirty="0">
                <a:solidFill>
                  <a:prstClr val="black"/>
                </a:solidFill>
              </a:rPr>
              <a:t>. In N. </a:t>
            </a:r>
            <a:r>
              <a:rPr lang="fr-FR" sz="1400" dirty="0" err="1">
                <a:solidFill>
                  <a:prstClr val="black"/>
                </a:solidFill>
              </a:rPr>
              <a:t>Deschryver</a:t>
            </a:r>
            <a:r>
              <a:rPr lang="fr-FR" sz="1400" dirty="0">
                <a:solidFill>
                  <a:prstClr val="black"/>
                </a:solidFill>
              </a:rPr>
              <a:t> &amp; B. Charlier (</a:t>
            </a:r>
            <a:r>
              <a:rPr lang="fr-FR" sz="1400" dirty="0" err="1">
                <a:solidFill>
                  <a:prstClr val="black"/>
                </a:solidFill>
              </a:rPr>
              <a:t>Eds</a:t>
            </a:r>
            <a:r>
              <a:rPr lang="fr-FR" sz="1400" dirty="0">
                <a:solidFill>
                  <a:prstClr val="black"/>
                </a:solidFill>
              </a:rPr>
              <a:t>) Les dispositifs hybrides dans l’enseignement supérieur : questions théoriques, méthodologiques et pratiques, </a:t>
            </a:r>
            <a:r>
              <a:rPr lang="fr-FR" sz="1400" u="sng" dirty="0">
                <a:solidFill>
                  <a:srgbClr val="0000E9"/>
                </a:solidFill>
                <a:hlinkClick r:id="rId2"/>
              </a:rPr>
              <a:t>numéro thématique e-301 de la revue Education &amp; Formation</a:t>
            </a:r>
            <a:r>
              <a:rPr lang="fr-FR" sz="1400" u="sng" dirty="0" smtClean="0">
                <a:solidFill>
                  <a:prstClr val="black"/>
                </a:solidFill>
                <a:hlinkClick r:id="rId2"/>
              </a:rPr>
              <a:t>.</a:t>
            </a:r>
            <a:endParaRPr lang="fr-FR" sz="1400" u="sng" dirty="0" smtClean="0">
              <a:solidFill>
                <a:prstClr val="black"/>
              </a:solidFill>
            </a:endParaRPr>
          </a:p>
          <a:p>
            <a:endParaRPr lang="fr-FR" sz="1400" u="sng" dirty="0" smtClean="0">
              <a:solidFill>
                <a:prstClr val="black"/>
              </a:solidFill>
            </a:endParaRPr>
          </a:p>
          <a:p>
            <a:r>
              <a:rPr lang="fr-FR" sz="1400" dirty="0" err="1"/>
              <a:t>Niemi</a:t>
            </a:r>
            <a:r>
              <a:rPr lang="fr-FR" sz="1400" dirty="0"/>
              <a:t>,</a:t>
            </a:r>
            <a:r>
              <a:rPr lang="de-CH" sz="1400" dirty="0"/>
              <a:t> </a:t>
            </a:r>
            <a:r>
              <a:rPr lang="fr-FR" sz="1400" dirty="0"/>
              <a:t> H.,  </a:t>
            </a:r>
            <a:r>
              <a:rPr lang="fr-FR" sz="1400" dirty="0" err="1"/>
              <a:t>Kynäslahti</a:t>
            </a:r>
            <a:r>
              <a:rPr lang="fr-FR" sz="1400" dirty="0"/>
              <a:t>,</a:t>
            </a:r>
            <a:r>
              <a:rPr lang="de-CH" sz="1400" dirty="0"/>
              <a:t> </a:t>
            </a:r>
            <a:r>
              <a:rPr lang="fr-FR" sz="1400" dirty="0"/>
              <a:t> H., &amp; </a:t>
            </a:r>
            <a:r>
              <a:rPr lang="fr-FR" sz="1400" dirty="0" err="1"/>
              <a:t>Vahtivuori-Hänninen</a:t>
            </a:r>
            <a:r>
              <a:rPr lang="fr-FR" sz="1400" dirty="0"/>
              <a:t>, S.</a:t>
            </a:r>
            <a:r>
              <a:rPr lang="de-CH" sz="1400" dirty="0"/>
              <a:t> </a:t>
            </a:r>
            <a:r>
              <a:rPr lang="fr-FR" sz="1400" dirty="0"/>
              <a:t> (2012). </a:t>
            </a:r>
            <a:r>
              <a:rPr lang="de-CH" sz="1400" dirty="0" err="1"/>
              <a:t>Towards</a:t>
            </a:r>
            <a:r>
              <a:rPr lang="de-CH" sz="1400" dirty="0"/>
              <a:t> ICT in </a:t>
            </a:r>
            <a:r>
              <a:rPr lang="de-CH" sz="1400" dirty="0" err="1"/>
              <a:t>everyday</a:t>
            </a:r>
            <a:r>
              <a:rPr lang="de-CH" sz="1400" dirty="0"/>
              <a:t> </a:t>
            </a:r>
            <a:r>
              <a:rPr lang="de-CH" sz="1400" dirty="0" err="1"/>
              <a:t>life</a:t>
            </a:r>
            <a:r>
              <a:rPr lang="de-CH" sz="1400" dirty="0"/>
              <a:t> in </a:t>
            </a:r>
            <a:r>
              <a:rPr lang="de-CH" sz="1400" dirty="0" err="1"/>
              <a:t>Finnish</a:t>
            </a:r>
            <a:r>
              <a:rPr lang="de-CH" sz="1400" dirty="0"/>
              <a:t> </a:t>
            </a:r>
            <a:r>
              <a:rPr lang="de-CH" sz="1400" dirty="0" err="1"/>
              <a:t>schools</a:t>
            </a:r>
            <a:r>
              <a:rPr lang="de-CH" sz="1400" dirty="0"/>
              <a:t> : </a:t>
            </a:r>
            <a:r>
              <a:rPr lang="de-CH" sz="1400" dirty="0" err="1"/>
              <a:t>Seeking</a:t>
            </a:r>
            <a:r>
              <a:rPr lang="de-CH" sz="1400" dirty="0"/>
              <a:t> </a:t>
            </a:r>
            <a:r>
              <a:rPr lang="de-CH" sz="1400" dirty="0" err="1"/>
              <a:t>conditions</a:t>
            </a:r>
            <a:r>
              <a:rPr lang="de-CH" sz="1400" dirty="0"/>
              <a:t> </a:t>
            </a:r>
            <a:r>
              <a:rPr lang="de-CH" sz="1400" dirty="0" err="1"/>
              <a:t>for</a:t>
            </a:r>
            <a:r>
              <a:rPr lang="de-CH" sz="1400" dirty="0"/>
              <a:t> </a:t>
            </a:r>
            <a:r>
              <a:rPr lang="de-CH" sz="1400" dirty="0" err="1"/>
              <a:t>good</a:t>
            </a:r>
            <a:r>
              <a:rPr lang="de-CH" sz="1400" dirty="0"/>
              <a:t> </a:t>
            </a:r>
            <a:r>
              <a:rPr lang="de-CH" sz="1400" dirty="0" err="1"/>
              <a:t>practices</a:t>
            </a:r>
            <a:r>
              <a:rPr lang="de-CH" sz="1400" dirty="0"/>
              <a:t>. </a:t>
            </a:r>
            <a:r>
              <a:rPr lang="de-CH" sz="1400" i="1" dirty="0"/>
              <a:t>Learning, Media </a:t>
            </a:r>
            <a:r>
              <a:rPr lang="de-CH" sz="1400" i="1" dirty="0" err="1"/>
              <a:t>and</a:t>
            </a:r>
            <a:r>
              <a:rPr lang="de-CH" sz="1400" i="1" dirty="0"/>
              <a:t> Technology, 1</a:t>
            </a:r>
            <a:r>
              <a:rPr lang="de-CH" sz="1400" dirty="0"/>
              <a:t>, 1-15</a:t>
            </a:r>
            <a:r>
              <a:rPr lang="de-CH" sz="1400" dirty="0" smtClean="0"/>
              <a:t>.</a:t>
            </a:r>
          </a:p>
          <a:p>
            <a:endParaRPr lang="de-CH" sz="1400" dirty="0" smtClean="0"/>
          </a:p>
          <a:p>
            <a:r>
              <a:rPr lang="fr-FR" sz="1400" dirty="0" err="1"/>
              <a:t>Prensky</a:t>
            </a:r>
            <a:r>
              <a:rPr lang="fr-FR" sz="1400" dirty="0"/>
              <a:t>, M. (2001). Digital Natives, Digital Immigrants Part 1. </a:t>
            </a:r>
            <a:r>
              <a:rPr lang="fr-FR" sz="1400" i="1" dirty="0"/>
              <a:t>On the Horizon, 9 (5)</a:t>
            </a:r>
            <a:r>
              <a:rPr lang="fr-FR" sz="1400" dirty="0"/>
              <a:t>, 1-6</a:t>
            </a:r>
            <a:r>
              <a:rPr lang="fr-FR" sz="1400" dirty="0" smtClean="0"/>
              <a:t>.</a:t>
            </a:r>
          </a:p>
          <a:p>
            <a:endParaRPr lang="fr-FR" sz="1400" dirty="0"/>
          </a:p>
          <a:p>
            <a:r>
              <a:rPr lang="en-GB" sz="1400" dirty="0" err="1"/>
              <a:t>Serres</a:t>
            </a:r>
            <a:r>
              <a:rPr lang="en-GB" sz="1400" dirty="0"/>
              <a:t>, M. (2012). </a:t>
            </a:r>
            <a:r>
              <a:rPr lang="en-GB" sz="1400" i="1" dirty="0"/>
              <a:t>Petite </a:t>
            </a:r>
            <a:r>
              <a:rPr lang="en-GB" sz="1400" i="1" dirty="0" err="1"/>
              <a:t>poucette</a:t>
            </a:r>
            <a:r>
              <a:rPr lang="en-GB" sz="1400" dirty="0"/>
              <a:t>. Paris: Editions Le </a:t>
            </a:r>
            <a:r>
              <a:rPr lang="en-GB" sz="1400" dirty="0" err="1"/>
              <a:t>Pommier</a:t>
            </a:r>
            <a:r>
              <a:rPr lang="en-GB" sz="1400" dirty="0" smtClean="0"/>
              <a:t>.</a:t>
            </a:r>
          </a:p>
          <a:p>
            <a:endParaRPr lang="en-GB" sz="1400" dirty="0"/>
          </a:p>
          <a:p>
            <a:r>
              <a:rPr lang="fr-FR" sz="1400" dirty="0" err="1"/>
              <a:t>Valiente</a:t>
            </a:r>
            <a:r>
              <a:rPr lang="fr-FR" sz="1400" dirty="0"/>
              <a:t>, O. (2010). </a:t>
            </a:r>
            <a:r>
              <a:rPr lang="fr-FR" sz="1400" i="1" dirty="0"/>
              <a:t>1-1 in Education. </a:t>
            </a:r>
            <a:r>
              <a:rPr lang="fr-FR" sz="1400" i="1" dirty="0" err="1"/>
              <a:t>Current</a:t>
            </a:r>
            <a:r>
              <a:rPr lang="fr-FR" sz="1400" i="1" dirty="0"/>
              <a:t> Practice, International Comparative </a:t>
            </a:r>
            <a:r>
              <a:rPr lang="fr-FR" sz="1400" i="1" dirty="0" err="1"/>
              <a:t>Research</a:t>
            </a:r>
            <a:r>
              <a:rPr lang="fr-FR" sz="1400" i="1" dirty="0"/>
              <a:t> Evidence and Policy Implications</a:t>
            </a:r>
            <a:r>
              <a:rPr lang="fr-FR" sz="1400" dirty="0"/>
              <a:t>. OECD Education </a:t>
            </a:r>
            <a:r>
              <a:rPr lang="fr-FR" sz="1400" dirty="0" err="1"/>
              <a:t>Working</a:t>
            </a:r>
            <a:r>
              <a:rPr lang="fr-FR" sz="1400" dirty="0"/>
              <a:t> </a:t>
            </a:r>
            <a:r>
              <a:rPr lang="fr-FR" sz="1400" dirty="0" err="1"/>
              <a:t>Papers</a:t>
            </a:r>
            <a:r>
              <a:rPr lang="fr-FR" sz="1400" dirty="0"/>
              <a:t>, No. 44. </a:t>
            </a:r>
            <a:endParaRPr lang="fr-CH" sz="1400" dirty="0"/>
          </a:p>
          <a:p>
            <a:endParaRPr lang="de-CH" sz="1600" dirty="0"/>
          </a:p>
          <a:p>
            <a:endParaRPr lang="fr-CH" sz="1600" dirty="0"/>
          </a:p>
          <a:p>
            <a:endParaRPr lang="fr-FR" sz="1600" dirty="0"/>
          </a:p>
        </p:txBody>
      </p:sp>
      <p:sp>
        <p:nvSpPr>
          <p:cNvPr id="4" name="Espace réservé du numéro de diapositive 3"/>
          <p:cNvSpPr>
            <a:spLocks noGrp="1"/>
          </p:cNvSpPr>
          <p:nvPr>
            <p:ph type="sldNum" sz="quarter" idx="10"/>
          </p:nvPr>
        </p:nvSpPr>
        <p:spPr/>
        <p:txBody>
          <a:bodyPr/>
          <a:lstStyle/>
          <a:p>
            <a:pPr>
              <a:defRPr/>
            </a:pPr>
            <a:fld id="{35B1B97F-2D39-4FA5-896C-F93C7AA6E23C}" type="slidenum">
              <a:rPr lang="fr-CH" smtClean="0"/>
              <a:pPr>
                <a:defRPr/>
              </a:pPr>
              <a:t>16</a:t>
            </a:fld>
            <a:endParaRPr lang="fr-CH"/>
          </a:p>
        </p:txBody>
      </p:sp>
    </p:spTree>
    <p:extLst>
      <p:ext uri="{BB962C8B-B14F-4D97-AF65-F5344CB8AC3E}">
        <p14:creationId xmlns:p14="http://schemas.microsoft.com/office/powerpoint/2010/main" val="167281871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683568" y="188640"/>
            <a:ext cx="8136904" cy="1643063"/>
          </a:xfrm>
        </p:spPr>
        <p:txBody>
          <a:bodyPr/>
          <a:lstStyle/>
          <a:p>
            <a:pPr>
              <a:buNone/>
            </a:pPr>
            <a:r>
              <a:rPr lang="fr-CH" dirty="0" smtClean="0"/>
              <a:t>Organisation du Workshop</a:t>
            </a:r>
            <a:endParaRPr lang="fr-CH" dirty="0"/>
          </a:p>
        </p:txBody>
      </p:sp>
      <p:sp>
        <p:nvSpPr>
          <p:cNvPr id="5" name="Espace réservé du numéro de diapositive 4"/>
          <p:cNvSpPr>
            <a:spLocks noGrp="1"/>
          </p:cNvSpPr>
          <p:nvPr>
            <p:ph type="sldNum" sz="quarter" idx="4294967295"/>
            <p:custDataLst>
              <p:tags r:id="rId2"/>
            </p:custDataLst>
          </p:nvPr>
        </p:nvSpPr>
        <p:spPr>
          <a:xfrm>
            <a:off x="8929688" y="6659563"/>
            <a:ext cx="214312" cy="214312"/>
          </a:xfrm>
        </p:spPr>
        <p:txBody>
          <a:bodyPr/>
          <a:lstStyle/>
          <a:p>
            <a:pPr>
              <a:defRPr/>
            </a:pPr>
            <a:fld id="{39F0BA6F-FD77-44CD-96C6-1BEB242A9190}" type="slidenum">
              <a:rPr lang="fr-CH"/>
              <a:pPr>
                <a:defRPr/>
              </a:pPr>
              <a:t>2</a:t>
            </a:fld>
            <a:endParaRPr lang="fr-CH" dirty="0"/>
          </a:p>
        </p:txBody>
      </p:sp>
      <p:sp>
        <p:nvSpPr>
          <p:cNvPr id="4" name="Espace réservé du contenu 3"/>
          <p:cNvSpPr>
            <a:spLocks noGrp="1"/>
          </p:cNvSpPr>
          <p:nvPr>
            <p:ph idx="1"/>
          </p:nvPr>
        </p:nvSpPr>
        <p:spPr>
          <a:xfrm>
            <a:off x="395536" y="2060848"/>
            <a:ext cx="8352928" cy="3168352"/>
          </a:xfrm>
        </p:spPr>
        <p:txBody>
          <a:bodyPr/>
          <a:lstStyle/>
          <a:p>
            <a:pPr marL="381000" lvl="1" indent="0">
              <a:buNone/>
              <a:tabLst>
                <a:tab pos="1795463" algn="l"/>
              </a:tabLst>
            </a:pPr>
            <a:r>
              <a:rPr lang="fr-CH" sz="2800" dirty="0" smtClean="0"/>
              <a:t>Partie 1:  Présentation des participants et 			 brève introduction (10 minutes)</a:t>
            </a:r>
          </a:p>
          <a:p>
            <a:pPr marL="381000" lvl="1" indent="0">
              <a:buNone/>
            </a:pPr>
            <a:endParaRPr lang="fr-CH" sz="2800" dirty="0" smtClean="0"/>
          </a:p>
          <a:p>
            <a:pPr marL="381000" lvl="1" indent="0">
              <a:buNone/>
            </a:pPr>
            <a:r>
              <a:rPr lang="fr-CH" sz="2800" dirty="0" smtClean="0"/>
              <a:t>Partie 2 : Travail par groupes (20 minutes)</a:t>
            </a:r>
          </a:p>
          <a:p>
            <a:pPr marL="381000" lvl="1" indent="0">
              <a:buNone/>
            </a:pPr>
            <a:r>
              <a:rPr lang="fr-CH" sz="2800" dirty="0" smtClean="0"/>
              <a:t> </a:t>
            </a:r>
          </a:p>
          <a:p>
            <a:pPr marL="381000" lvl="1" indent="0">
              <a:buNone/>
            </a:pPr>
            <a:r>
              <a:rPr lang="fr-CH" sz="2800" dirty="0" smtClean="0"/>
              <a:t>Partie 3 : Mise en commun (20 minutes)</a:t>
            </a:r>
            <a:endParaRPr lang="fr-CH" sz="2800" dirty="0"/>
          </a:p>
        </p:txBody>
      </p:sp>
    </p:spTree>
    <p:extLst>
      <p:ext uri="{BB962C8B-B14F-4D97-AF65-F5344CB8AC3E}">
        <p14:creationId xmlns:p14="http://schemas.microsoft.com/office/powerpoint/2010/main" val="2892184537"/>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683568" y="6648"/>
            <a:ext cx="8136904" cy="1643063"/>
          </a:xfrm>
        </p:spPr>
        <p:txBody>
          <a:bodyPr/>
          <a:lstStyle/>
          <a:p>
            <a:pPr>
              <a:buNone/>
            </a:pPr>
            <a:r>
              <a:rPr lang="fr-CH" dirty="0" smtClean="0"/>
              <a:t>Pourquoi intégrer la digitalisation dans l’enseignement?</a:t>
            </a:r>
            <a:endParaRPr lang="fr-CH" dirty="0"/>
          </a:p>
        </p:txBody>
      </p:sp>
      <p:sp>
        <p:nvSpPr>
          <p:cNvPr id="5" name="Espace réservé du numéro de diapositive 4"/>
          <p:cNvSpPr>
            <a:spLocks noGrp="1"/>
          </p:cNvSpPr>
          <p:nvPr>
            <p:ph type="sldNum" sz="quarter" idx="4294967295"/>
            <p:custDataLst>
              <p:tags r:id="rId2"/>
            </p:custDataLst>
          </p:nvPr>
        </p:nvSpPr>
        <p:spPr>
          <a:xfrm>
            <a:off x="8929688" y="6659563"/>
            <a:ext cx="214312" cy="214312"/>
          </a:xfrm>
        </p:spPr>
        <p:txBody>
          <a:bodyPr/>
          <a:lstStyle/>
          <a:p>
            <a:pPr>
              <a:defRPr/>
            </a:pPr>
            <a:fld id="{39F0BA6F-FD77-44CD-96C6-1BEB242A9190}" type="slidenum">
              <a:rPr lang="fr-CH"/>
              <a:pPr>
                <a:defRPr/>
              </a:pPr>
              <a:t>3</a:t>
            </a:fld>
            <a:endParaRPr lang="fr-CH" dirty="0"/>
          </a:p>
        </p:txBody>
      </p:sp>
      <p:sp>
        <p:nvSpPr>
          <p:cNvPr id="4" name="Espace réservé du contenu 3"/>
          <p:cNvSpPr>
            <a:spLocks noGrp="1"/>
          </p:cNvSpPr>
          <p:nvPr>
            <p:ph idx="1"/>
          </p:nvPr>
        </p:nvSpPr>
        <p:spPr>
          <a:xfrm>
            <a:off x="683568" y="1916832"/>
            <a:ext cx="7772400" cy="4546848"/>
          </a:xfrm>
        </p:spPr>
        <p:txBody>
          <a:bodyPr/>
          <a:lstStyle/>
          <a:p>
            <a:pPr marL="342900" indent="-342900">
              <a:buFont typeface="Arial"/>
              <a:buChar char="•"/>
            </a:pPr>
            <a:r>
              <a:rPr lang="fr-FR" sz="2400" dirty="0" smtClean="0"/>
              <a:t>Les exigences du monde extérieur changent</a:t>
            </a:r>
          </a:p>
          <a:p>
            <a:pPr marL="723900" lvl="1" indent="-342900">
              <a:buFont typeface="Arial"/>
              <a:buChar char="•"/>
            </a:pPr>
            <a:r>
              <a:rPr lang="fr-FR" sz="2000" dirty="0" smtClean="0"/>
              <a:t>3</a:t>
            </a:r>
            <a:r>
              <a:rPr lang="fr-FR" sz="2000" baseline="30000" dirty="0" smtClean="0"/>
              <a:t>ème</a:t>
            </a:r>
            <a:r>
              <a:rPr lang="fr-FR" sz="2000" dirty="0" smtClean="0"/>
              <a:t> révolution (Serres, 2012)</a:t>
            </a:r>
          </a:p>
          <a:p>
            <a:pPr marL="381000" lvl="1" indent="0">
              <a:buNone/>
            </a:pPr>
            <a:endParaRPr lang="fr-FR" sz="2000" dirty="0" smtClean="0"/>
          </a:p>
          <a:p>
            <a:pPr marL="342900" indent="-342900">
              <a:buFont typeface="Arial"/>
              <a:buChar char="•"/>
            </a:pPr>
            <a:r>
              <a:rPr lang="fr-FR" sz="2400" dirty="0" smtClean="0"/>
              <a:t>Les étudiants en Haute école changent</a:t>
            </a:r>
          </a:p>
          <a:p>
            <a:pPr marL="723900" lvl="1" indent="-342900">
              <a:buFont typeface="Arial"/>
              <a:buChar char="•"/>
            </a:pPr>
            <a:r>
              <a:rPr lang="fr-FR" sz="2000" dirty="0" smtClean="0"/>
              <a:t>Digital natives (</a:t>
            </a:r>
            <a:r>
              <a:rPr lang="fr-FR" sz="2000" dirty="0" err="1" smtClean="0"/>
              <a:t>Prensky</a:t>
            </a:r>
            <a:r>
              <a:rPr lang="fr-FR" sz="2000" dirty="0" smtClean="0"/>
              <a:t>, 2001)</a:t>
            </a:r>
          </a:p>
          <a:p>
            <a:pPr marL="381000" lvl="1" indent="0">
              <a:buNone/>
            </a:pPr>
            <a:endParaRPr lang="fr-FR" sz="2000" dirty="0" smtClean="0"/>
          </a:p>
          <a:p>
            <a:pPr marL="342900" indent="-342900">
              <a:buFont typeface="Arial"/>
              <a:buChar char="•"/>
            </a:pPr>
            <a:r>
              <a:rPr lang="fr-FR" sz="2400" dirty="0"/>
              <a:t>L</a:t>
            </a:r>
            <a:r>
              <a:rPr lang="fr-FR" sz="2400" dirty="0" smtClean="0"/>
              <a:t>es </a:t>
            </a:r>
            <a:r>
              <a:rPr lang="fr-FR" sz="2400" dirty="0"/>
              <a:t>connaissances sur l’apprentissage et les environnements technologiques changent</a:t>
            </a:r>
            <a:r>
              <a:rPr lang="fr-CH" sz="2400" dirty="0"/>
              <a:t> </a:t>
            </a:r>
            <a:endParaRPr lang="fr-CH" sz="2400" dirty="0" smtClean="0"/>
          </a:p>
          <a:p>
            <a:pPr marL="723900" lvl="1" indent="-342900">
              <a:buFont typeface="Arial"/>
              <a:buChar char="•"/>
            </a:pPr>
            <a:r>
              <a:rPr lang="fr-FR" sz="2000" dirty="0"/>
              <a:t>Les repères, les valeurs, le rapport au savoir, au temps et à </a:t>
            </a:r>
            <a:r>
              <a:rPr lang="fr-FR" sz="2000" dirty="0" smtClean="0"/>
              <a:t>l’espace se modifient (</a:t>
            </a:r>
            <a:r>
              <a:rPr lang="fr-CH" sz="2000" dirty="0" smtClean="0"/>
              <a:t>Bédard</a:t>
            </a:r>
            <a:r>
              <a:rPr lang="fr-CH" sz="2000" dirty="0"/>
              <a:t>, 2016)</a:t>
            </a:r>
            <a:endParaRPr lang="fr-FR" sz="2000" dirty="0"/>
          </a:p>
          <a:p>
            <a:pPr marL="723900" lvl="1" indent="-342900">
              <a:buFont typeface="Arial"/>
              <a:buChar char="•"/>
            </a:pPr>
            <a:endParaRPr lang="fr-CH" dirty="0"/>
          </a:p>
        </p:txBody>
      </p:sp>
    </p:spTree>
    <p:extLst>
      <p:ext uri="{BB962C8B-B14F-4D97-AF65-F5344CB8AC3E}">
        <p14:creationId xmlns:p14="http://schemas.microsoft.com/office/powerpoint/2010/main" val="224956609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683568" y="6648"/>
            <a:ext cx="7772400" cy="1643063"/>
          </a:xfrm>
        </p:spPr>
        <p:txBody>
          <a:bodyPr/>
          <a:lstStyle/>
          <a:p>
            <a:pPr>
              <a:buNone/>
            </a:pPr>
            <a:r>
              <a:rPr lang="fr-CH" dirty="0"/>
              <a:t>Pourquoi intégrer la digitalisation dans l’enseignement?</a:t>
            </a:r>
          </a:p>
        </p:txBody>
      </p:sp>
      <p:sp>
        <p:nvSpPr>
          <p:cNvPr id="5" name="Espace réservé du numéro de diapositive 4"/>
          <p:cNvSpPr>
            <a:spLocks noGrp="1"/>
          </p:cNvSpPr>
          <p:nvPr>
            <p:ph type="sldNum" sz="quarter" idx="4294967295"/>
            <p:custDataLst>
              <p:tags r:id="rId2"/>
            </p:custDataLst>
          </p:nvPr>
        </p:nvSpPr>
        <p:spPr>
          <a:xfrm>
            <a:off x="8929688" y="6659563"/>
            <a:ext cx="214312" cy="214312"/>
          </a:xfrm>
        </p:spPr>
        <p:txBody>
          <a:bodyPr/>
          <a:lstStyle/>
          <a:p>
            <a:pPr>
              <a:defRPr/>
            </a:pPr>
            <a:fld id="{39F0BA6F-FD77-44CD-96C6-1BEB242A9190}" type="slidenum">
              <a:rPr lang="fr-CH"/>
              <a:pPr>
                <a:defRPr/>
              </a:pPr>
              <a:t>4</a:t>
            </a:fld>
            <a:endParaRPr lang="fr-CH" dirty="0"/>
          </a:p>
        </p:txBody>
      </p:sp>
      <p:sp>
        <p:nvSpPr>
          <p:cNvPr id="4" name="Espace réservé du contenu 3"/>
          <p:cNvSpPr>
            <a:spLocks noGrp="1"/>
          </p:cNvSpPr>
          <p:nvPr>
            <p:ph idx="1"/>
          </p:nvPr>
        </p:nvSpPr>
        <p:spPr>
          <a:xfrm>
            <a:off x="683568" y="1844824"/>
            <a:ext cx="7772400" cy="4114800"/>
          </a:xfrm>
        </p:spPr>
        <p:txBody>
          <a:bodyPr/>
          <a:lstStyle/>
          <a:p>
            <a:r>
              <a:rPr lang="fr-FR" sz="2400" dirty="0"/>
              <a:t>L’innovation en </a:t>
            </a:r>
            <a:r>
              <a:rPr lang="fr-FR" sz="2400" dirty="0" smtClean="0"/>
              <a:t>formation</a:t>
            </a:r>
          </a:p>
          <a:p>
            <a:endParaRPr lang="fr-FR" sz="2400" dirty="0"/>
          </a:p>
          <a:p>
            <a:pPr>
              <a:buFont typeface="Arial"/>
              <a:buChar char="•"/>
            </a:pPr>
            <a:r>
              <a:rPr lang="fr-FR" sz="2400" dirty="0" smtClean="0"/>
              <a:t>s’efforce </a:t>
            </a:r>
            <a:r>
              <a:rPr lang="fr-FR" sz="2400" dirty="0"/>
              <a:t>de proposer une réponse à la complexité grandissante du monde du travail et à sa diversification (Barbier, 2009</a:t>
            </a:r>
            <a:r>
              <a:rPr lang="fr-FR" sz="2400" dirty="0" smtClean="0"/>
              <a:t>)</a:t>
            </a:r>
            <a:endParaRPr lang="fr-FR" sz="2400" dirty="0"/>
          </a:p>
          <a:p>
            <a:pPr>
              <a:buFont typeface="Arial"/>
              <a:buChar char="•"/>
            </a:pPr>
            <a:endParaRPr lang="fr-FR" sz="2400" dirty="0" smtClean="0"/>
          </a:p>
          <a:p>
            <a:pPr>
              <a:buFont typeface="Arial"/>
              <a:buChar char="•"/>
            </a:pPr>
            <a:r>
              <a:rPr lang="fr-FR" sz="2400" dirty="0" smtClean="0"/>
              <a:t>est </a:t>
            </a:r>
            <a:r>
              <a:rPr lang="fr-FR" sz="2400" dirty="0"/>
              <a:t>ainsi stimulée par l’évolution de plus en plus rapide des métiers et activités </a:t>
            </a:r>
            <a:r>
              <a:rPr lang="fr-FR" sz="2400" dirty="0" smtClean="0"/>
              <a:t>professionnelles (</a:t>
            </a:r>
            <a:r>
              <a:rPr lang="fr-FR" sz="2400" dirty="0" err="1"/>
              <a:t>Askenazy</a:t>
            </a:r>
            <a:r>
              <a:rPr lang="fr-FR" sz="2400" dirty="0"/>
              <a:t>, 2004) et aux nouvelles </a:t>
            </a:r>
            <a:r>
              <a:rPr lang="fr-FR" sz="2400" dirty="0" err="1"/>
              <a:t>façons</a:t>
            </a:r>
            <a:r>
              <a:rPr lang="fr-FR" sz="2400" dirty="0"/>
              <a:t> de travailler qui en découlent (</a:t>
            </a:r>
            <a:r>
              <a:rPr lang="fr-FR" sz="2400" dirty="0" err="1"/>
              <a:t>Faulx</a:t>
            </a:r>
            <a:r>
              <a:rPr lang="fr-FR" sz="2400" dirty="0"/>
              <a:t> &amp; Petit, 2010</a:t>
            </a:r>
            <a:r>
              <a:rPr lang="fr-FR" sz="2400" dirty="0" smtClean="0"/>
              <a:t>)</a:t>
            </a:r>
            <a:endParaRPr lang="fr-CH" sz="2400" dirty="0"/>
          </a:p>
          <a:p>
            <a:endParaRPr lang="fr-CH" sz="2400" dirty="0"/>
          </a:p>
        </p:txBody>
      </p:sp>
    </p:spTree>
    <p:extLst>
      <p:ext uri="{BB962C8B-B14F-4D97-AF65-F5344CB8AC3E}">
        <p14:creationId xmlns:p14="http://schemas.microsoft.com/office/powerpoint/2010/main" val="287432674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84667"/>
            <a:ext cx="7772400" cy="1643063"/>
          </a:xfrm>
        </p:spPr>
        <p:txBody>
          <a:bodyPr/>
          <a:lstStyle/>
          <a:p>
            <a:pPr marL="0" indent="0">
              <a:buNone/>
            </a:pPr>
            <a:r>
              <a:rPr lang="fr-FR" dirty="0" smtClean="0"/>
              <a:t>Facteurs favorisant l’intégration de la digitalisation </a:t>
            </a:r>
            <a:endParaRPr lang="fr-FR" dirty="0"/>
          </a:p>
        </p:txBody>
      </p:sp>
      <p:sp>
        <p:nvSpPr>
          <p:cNvPr id="3" name="Espace réservé du contenu 2"/>
          <p:cNvSpPr>
            <a:spLocks noGrp="1"/>
          </p:cNvSpPr>
          <p:nvPr>
            <p:ph idx="1"/>
          </p:nvPr>
        </p:nvSpPr>
        <p:spPr>
          <a:xfrm>
            <a:off x="611560" y="1628800"/>
            <a:ext cx="7772400" cy="4330824"/>
          </a:xfrm>
        </p:spPr>
        <p:txBody>
          <a:bodyPr/>
          <a:lstStyle/>
          <a:p>
            <a:endParaRPr lang="fr-FR" sz="2400" dirty="0" smtClean="0"/>
          </a:p>
          <a:p>
            <a:pPr>
              <a:buFont typeface="Arial"/>
              <a:buChar char="•"/>
            </a:pPr>
            <a:r>
              <a:rPr lang="fr-FR" sz="2400" dirty="0" smtClean="0"/>
              <a:t>la </a:t>
            </a:r>
            <a:r>
              <a:rPr lang="fr-FR" sz="2400" dirty="0"/>
              <a:t>qualité de la formation ; </a:t>
            </a:r>
          </a:p>
          <a:p>
            <a:pPr>
              <a:buFont typeface="Arial"/>
              <a:buChar char="•"/>
            </a:pPr>
            <a:r>
              <a:rPr lang="fr-FR" sz="2400" dirty="0" smtClean="0"/>
              <a:t>l’accompagnement </a:t>
            </a:r>
            <a:r>
              <a:rPr lang="fr-FR" sz="2400" dirty="0"/>
              <a:t>au sein de l’établissement ; </a:t>
            </a:r>
            <a:endParaRPr lang="fr-FR" sz="2400" dirty="0" smtClean="0"/>
          </a:p>
          <a:p>
            <a:pPr>
              <a:buFont typeface="Arial"/>
              <a:buChar char="•"/>
            </a:pPr>
            <a:r>
              <a:rPr lang="fr-FR" sz="2400" dirty="0" smtClean="0"/>
              <a:t>la </a:t>
            </a:r>
            <a:r>
              <a:rPr lang="fr-FR" sz="2400" dirty="0"/>
              <a:t>collaboration entre collègues ; le soutien des responsables TIC </a:t>
            </a:r>
            <a:endParaRPr lang="fr-FR" sz="2400" dirty="0" smtClean="0"/>
          </a:p>
          <a:p>
            <a:pPr>
              <a:buFont typeface="Arial"/>
              <a:buChar char="•"/>
            </a:pPr>
            <a:r>
              <a:rPr lang="fr-FR" sz="2400" dirty="0" smtClean="0"/>
              <a:t>l’implication </a:t>
            </a:r>
            <a:r>
              <a:rPr lang="fr-FR" sz="2400" dirty="0"/>
              <a:t>de la direction ; l’équipement ; les projets d’établissement et la culture de l’établissement </a:t>
            </a:r>
            <a:endParaRPr lang="fr-FR" sz="2400" dirty="0" smtClean="0"/>
          </a:p>
          <a:p>
            <a:pPr marL="0" indent="0"/>
            <a:endParaRPr lang="fr-FR" sz="2400" dirty="0" smtClean="0"/>
          </a:p>
          <a:p>
            <a:pPr marL="0" indent="0"/>
            <a:r>
              <a:rPr lang="fr-FR" sz="2400" dirty="0"/>
              <a:t>	</a:t>
            </a:r>
            <a:r>
              <a:rPr lang="fr-FR" sz="1800" dirty="0" smtClean="0"/>
              <a:t>(</a:t>
            </a:r>
            <a:r>
              <a:rPr lang="fr-FR" sz="1800" dirty="0" err="1"/>
              <a:t>Boéchat</a:t>
            </a:r>
            <a:r>
              <a:rPr lang="fr-FR" sz="1800" dirty="0"/>
              <a:t>-Heer, 2012; </a:t>
            </a:r>
            <a:r>
              <a:rPr lang="fr-FR" sz="1800" dirty="0" err="1"/>
              <a:t>Fredricksson</a:t>
            </a:r>
            <a:r>
              <a:rPr lang="fr-FR" sz="1800" dirty="0"/>
              <a:t> 2007, </a:t>
            </a:r>
            <a:r>
              <a:rPr lang="fr-FR" sz="1800" dirty="0" err="1"/>
              <a:t>Niemi</a:t>
            </a:r>
            <a:r>
              <a:rPr lang="fr-FR" sz="1800" dirty="0"/>
              <a:t>, </a:t>
            </a:r>
            <a:r>
              <a:rPr lang="fr-FR" sz="1800" dirty="0" err="1" smtClean="0"/>
              <a:t>Kynäslahti</a:t>
            </a:r>
            <a:r>
              <a:rPr lang="fr-FR" sz="1800" dirty="0" smtClean="0"/>
              <a:t> 	&amp; 	</a:t>
            </a:r>
            <a:r>
              <a:rPr lang="fr-FR" sz="1800" dirty="0" err="1" smtClean="0"/>
              <a:t>Vahtivuori</a:t>
            </a:r>
            <a:r>
              <a:rPr lang="fr-FR" sz="1800" dirty="0" err="1"/>
              <a:t>-Hänninen</a:t>
            </a:r>
            <a:r>
              <a:rPr lang="fr-FR" sz="1800" dirty="0"/>
              <a:t>, 2012; </a:t>
            </a:r>
            <a:r>
              <a:rPr lang="fr-FR" sz="1800" dirty="0" err="1"/>
              <a:t>Valiente</a:t>
            </a:r>
            <a:r>
              <a:rPr lang="fr-FR" sz="1800" dirty="0"/>
              <a:t>, 2010</a:t>
            </a:r>
            <a:r>
              <a:rPr lang="fr-FR" sz="1800" dirty="0" smtClean="0"/>
              <a:t>)</a:t>
            </a:r>
            <a:endParaRPr lang="fr-CH" sz="1800" dirty="0"/>
          </a:p>
          <a:p>
            <a:r>
              <a:rPr lang="fr-FR" sz="2000" dirty="0"/>
              <a:t> </a:t>
            </a:r>
            <a:endParaRPr lang="fr-CH" sz="2000" dirty="0"/>
          </a:p>
          <a:p>
            <a:endParaRPr lang="fr-FR" dirty="0"/>
          </a:p>
        </p:txBody>
      </p:sp>
      <p:sp>
        <p:nvSpPr>
          <p:cNvPr id="4" name="Espace réservé du numéro de diapositive 3"/>
          <p:cNvSpPr>
            <a:spLocks noGrp="1"/>
          </p:cNvSpPr>
          <p:nvPr>
            <p:ph type="sldNum" sz="quarter" idx="10"/>
          </p:nvPr>
        </p:nvSpPr>
        <p:spPr/>
        <p:txBody>
          <a:bodyPr/>
          <a:lstStyle/>
          <a:p>
            <a:pPr>
              <a:defRPr/>
            </a:pPr>
            <a:fld id="{35B1B97F-2D39-4FA5-896C-F93C7AA6E23C}" type="slidenum">
              <a:rPr lang="fr-CH" smtClean="0"/>
              <a:pPr>
                <a:defRPr/>
              </a:pPr>
              <a:t>5</a:t>
            </a:fld>
            <a:endParaRPr lang="fr-CH"/>
          </a:p>
        </p:txBody>
      </p:sp>
    </p:spTree>
    <p:extLst>
      <p:ext uri="{BB962C8B-B14F-4D97-AF65-F5344CB8AC3E}">
        <p14:creationId xmlns:p14="http://schemas.microsoft.com/office/powerpoint/2010/main" val="143296962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188640"/>
            <a:ext cx="7772400" cy="1643063"/>
          </a:xfrm>
        </p:spPr>
        <p:txBody>
          <a:bodyPr/>
          <a:lstStyle/>
          <a:p>
            <a:pPr marL="0" indent="0">
              <a:buNone/>
            </a:pPr>
            <a:r>
              <a:rPr lang="fr-FR" dirty="0" smtClean="0"/>
              <a:t>Projet de recherche Hy-sup</a:t>
            </a:r>
            <a:endParaRPr lang="fr-FR" dirty="0"/>
          </a:p>
        </p:txBody>
      </p:sp>
      <p:sp>
        <p:nvSpPr>
          <p:cNvPr id="3" name="Espace réservé du contenu 2"/>
          <p:cNvSpPr>
            <a:spLocks noGrp="1"/>
          </p:cNvSpPr>
          <p:nvPr>
            <p:ph idx="1"/>
          </p:nvPr>
        </p:nvSpPr>
        <p:spPr/>
        <p:txBody>
          <a:bodyPr/>
          <a:lstStyle/>
          <a:p>
            <a:r>
              <a:rPr lang="fr-FR" b="1" dirty="0"/>
              <a:t>Hy-sup </a:t>
            </a:r>
            <a:r>
              <a:rPr lang="fr-FR" dirty="0"/>
              <a:t>est un projet de recherche européen (France, Belgique, Luxembourg, Suisse) visant à mieux comprendre les dispositifs hybrides de plus en plus fréquents dans les pratiques des enseignants en Hautes écoles. </a:t>
            </a:r>
            <a:endParaRPr lang="fr-FR" dirty="0" smtClean="0"/>
          </a:p>
          <a:p>
            <a:r>
              <a:rPr lang="fr-FR" dirty="0" smtClean="0"/>
              <a:t>Cette </a:t>
            </a:r>
            <a:r>
              <a:rPr lang="fr-FR" dirty="0"/>
              <a:t>recherche s’est déroulée entre 2009 et 2012. </a:t>
            </a:r>
            <a:endParaRPr lang="fr-CH" dirty="0"/>
          </a:p>
          <a:p>
            <a:endParaRPr lang="fr-FR" dirty="0"/>
          </a:p>
        </p:txBody>
      </p:sp>
      <p:sp>
        <p:nvSpPr>
          <p:cNvPr id="4" name="Espace réservé du numéro de diapositive 3"/>
          <p:cNvSpPr>
            <a:spLocks noGrp="1"/>
          </p:cNvSpPr>
          <p:nvPr>
            <p:ph type="sldNum" sz="quarter" idx="10"/>
          </p:nvPr>
        </p:nvSpPr>
        <p:spPr/>
        <p:txBody>
          <a:bodyPr/>
          <a:lstStyle/>
          <a:p>
            <a:pPr>
              <a:defRPr/>
            </a:pPr>
            <a:fld id="{35B1B97F-2D39-4FA5-896C-F93C7AA6E23C}" type="slidenum">
              <a:rPr lang="fr-CH" smtClean="0"/>
              <a:pPr>
                <a:defRPr/>
              </a:pPr>
              <a:t>6</a:t>
            </a:fld>
            <a:endParaRPr lang="fr-CH"/>
          </a:p>
        </p:txBody>
      </p:sp>
    </p:spTree>
    <p:extLst>
      <p:ext uri="{BB962C8B-B14F-4D97-AF65-F5344CB8AC3E}">
        <p14:creationId xmlns:p14="http://schemas.microsoft.com/office/powerpoint/2010/main" val="12251703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188640"/>
            <a:ext cx="7772400" cy="1643063"/>
          </a:xfrm>
        </p:spPr>
        <p:txBody>
          <a:bodyPr/>
          <a:lstStyle/>
          <a:p>
            <a:pPr marL="0" indent="0">
              <a:buNone/>
            </a:pPr>
            <a:r>
              <a:rPr lang="fr-FR" dirty="0" smtClean="0"/>
              <a:t>Projet Hy-sup: types de dispositifs</a:t>
            </a:r>
            <a:endParaRPr lang="fr-FR" dirty="0"/>
          </a:p>
        </p:txBody>
      </p:sp>
      <p:sp>
        <p:nvSpPr>
          <p:cNvPr id="4" name="Espace réservé du numéro de diapositive 3"/>
          <p:cNvSpPr>
            <a:spLocks noGrp="1"/>
          </p:cNvSpPr>
          <p:nvPr>
            <p:ph type="sldNum" sz="quarter" idx="10"/>
          </p:nvPr>
        </p:nvSpPr>
        <p:spPr/>
        <p:txBody>
          <a:bodyPr/>
          <a:lstStyle/>
          <a:p>
            <a:pPr>
              <a:defRPr/>
            </a:pPr>
            <a:fld id="{35B1B97F-2D39-4FA5-896C-F93C7AA6E23C}" type="slidenum">
              <a:rPr lang="fr-CH" smtClean="0"/>
              <a:pPr>
                <a:defRPr/>
              </a:pPr>
              <a:t>7</a:t>
            </a:fld>
            <a:endParaRPr lang="fr-CH"/>
          </a:p>
        </p:txBody>
      </p:sp>
      <p:graphicFrame>
        <p:nvGraphicFramePr>
          <p:cNvPr id="5" name="Tableau 4"/>
          <p:cNvGraphicFramePr>
            <a:graphicFrameLocks noGrp="1"/>
          </p:cNvGraphicFramePr>
          <p:nvPr>
            <p:extLst>
              <p:ext uri="{D42A27DB-BD31-4B8C-83A1-F6EECF244321}">
                <p14:modId xmlns:p14="http://schemas.microsoft.com/office/powerpoint/2010/main" val="1657832308"/>
              </p:ext>
            </p:extLst>
          </p:nvPr>
        </p:nvGraphicFramePr>
        <p:xfrm>
          <a:off x="539552" y="2060848"/>
          <a:ext cx="8352928" cy="3937000"/>
        </p:xfrm>
        <a:graphic>
          <a:graphicData uri="http://schemas.openxmlformats.org/drawingml/2006/table">
            <a:tbl>
              <a:tblPr firstRow="1" bandRow="1">
                <a:tableStyleId>{5C22544A-7EE6-4342-B048-85BDC9FD1C3A}</a:tableStyleId>
              </a:tblPr>
              <a:tblGrid>
                <a:gridCol w="1456015"/>
                <a:gridCol w="6896913"/>
              </a:tblGrid>
              <a:tr h="370840">
                <a:tc>
                  <a:txBody>
                    <a:bodyPr/>
                    <a:lstStyle/>
                    <a:p>
                      <a:r>
                        <a:rPr lang="fr-FR" dirty="0" smtClean="0"/>
                        <a:t>Type</a:t>
                      </a:r>
                      <a:endParaRPr lang="fr-FR" dirty="0"/>
                    </a:p>
                  </a:txBody>
                  <a:tcPr/>
                </a:tc>
                <a:tc>
                  <a:txBody>
                    <a:bodyPr/>
                    <a:lstStyle/>
                    <a:p>
                      <a:endParaRPr lang="fr-F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b="1" kern="1200" dirty="0" smtClean="0">
                          <a:solidFill>
                            <a:srgbClr val="000000"/>
                          </a:solidFill>
                          <a:effectLst/>
                          <a:latin typeface="+mn-lt"/>
                          <a:ea typeface="+mn-ea"/>
                          <a:cs typeface="+mn-cs"/>
                        </a:rPr>
                        <a:t>La</a:t>
                      </a:r>
                      <a:r>
                        <a:rPr lang="fr-FR" sz="1800" b="1" kern="1200" baseline="0" dirty="0" smtClean="0">
                          <a:solidFill>
                            <a:srgbClr val="000000"/>
                          </a:solidFill>
                          <a:effectLst/>
                          <a:latin typeface="+mn-lt"/>
                          <a:ea typeface="+mn-ea"/>
                          <a:cs typeface="+mn-cs"/>
                        </a:rPr>
                        <a:t> scène</a:t>
                      </a:r>
                      <a:endParaRPr lang="fr-FR" dirty="0" smtClean="0">
                        <a:solidFill>
                          <a:srgbClr val="000000"/>
                        </a:solidFill>
                      </a:endParaRPr>
                    </a:p>
                  </a:txBody>
                  <a:tcPr/>
                </a:tc>
                <a:tc>
                  <a:txBody>
                    <a:bodyPr/>
                    <a:lstStyle/>
                    <a:p>
                      <a:r>
                        <a:rPr lang="fr-FR" sz="1800" kern="1200" dirty="0" smtClean="0">
                          <a:solidFill>
                            <a:schemeClr val="dk1"/>
                          </a:solidFill>
                          <a:effectLst/>
                          <a:latin typeface="+mn-lt"/>
                          <a:ea typeface="+mn-ea"/>
                          <a:cs typeface="+mn-cs"/>
                        </a:rPr>
                        <a:t>les enseignants privilégient l’enseignement présentiel, ils n’organisent donc pas le travail à distance mais</a:t>
                      </a:r>
                      <a:r>
                        <a:rPr lang="fr-FR" sz="1800" b="1" kern="1200" dirty="0" smtClean="0">
                          <a:solidFill>
                            <a:schemeClr val="dk1"/>
                          </a:solidFill>
                          <a:effectLst/>
                          <a:latin typeface="+mn-lt"/>
                          <a:ea typeface="+mn-ea"/>
                          <a:cs typeface="+mn-cs"/>
                        </a:rPr>
                        <a:t> mettent à disposition de leurs étudiants des ressources pédagogiques </a:t>
                      </a:r>
                      <a:r>
                        <a:rPr lang="fr-FR" sz="1800" b="0" kern="1200" dirty="0" smtClean="0">
                          <a:solidFill>
                            <a:schemeClr val="dk1"/>
                          </a:solidFill>
                          <a:effectLst/>
                          <a:latin typeface="+mn-lt"/>
                          <a:ea typeface="+mn-ea"/>
                          <a:cs typeface="+mn-cs"/>
                        </a:rPr>
                        <a:t>de nature textuelle</a:t>
                      </a:r>
                      <a:r>
                        <a:rPr lang="fr-FR" sz="1800" b="1" kern="1200" dirty="0" smtClean="0">
                          <a:solidFill>
                            <a:schemeClr val="dk1"/>
                          </a:solidFill>
                          <a:effectLst/>
                          <a:latin typeface="+mn-lt"/>
                          <a:ea typeface="+mn-ea"/>
                          <a:cs typeface="+mn-cs"/>
                        </a:rPr>
                        <a:t> </a:t>
                      </a:r>
                      <a:r>
                        <a:rPr lang="fr-FR" sz="1800" kern="1200" dirty="0" smtClean="0">
                          <a:solidFill>
                            <a:schemeClr val="dk1"/>
                          </a:solidFill>
                          <a:effectLst/>
                          <a:latin typeface="+mn-lt"/>
                          <a:ea typeface="+mn-ea"/>
                          <a:cs typeface="+mn-cs"/>
                        </a:rPr>
                        <a:t>(articles, exercices, etc.) que ceux-ci peuvent télécharger librement.</a:t>
                      </a:r>
                      <a:r>
                        <a:rPr lang="fr-CH" dirty="0" smtClean="0">
                          <a:effectLst/>
                        </a:rPr>
                        <a:t> </a:t>
                      </a:r>
                      <a:endParaRPr lang="fr-FR" dirty="0"/>
                    </a:p>
                  </a:txBody>
                  <a:tcPr/>
                </a:tc>
              </a:tr>
              <a:tr h="370840">
                <a:tc>
                  <a:txBody>
                    <a:bodyPr/>
                    <a:lstStyle/>
                    <a:p>
                      <a:r>
                        <a:rPr lang="fr-FR" sz="1800" b="1" kern="1200" dirty="0" smtClean="0">
                          <a:solidFill>
                            <a:schemeClr val="dk1"/>
                          </a:solidFill>
                          <a:effectLst/>
                          <a:latin typeface="+mn-lt"/>
                          <a:ea typeface="+mn-ea"/>
                          <a:cs typeface="+mn-cs"/>
                        </a:rPr>
                        <a:t>L’écran</a:t>
                      </a:r>
                      <a:r>
                        <a:rPr lang="fr-CH" dirty="0" smtClean="0">
                          <a:effectLst/>
                        </a:rPr>
                        <a:t> </a:t>
                      </a:r>
                      <a:endParaRPr lang="fr-F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H" sz="1800" kern="1200" dirty="0" smtClean="0">
                          <a:solidFill>
                            <a:schemeClr val="dk1"/>
                          </a:solidFill>
                          <a:effectLst/>
                          <a:latin typeface="+mn-lt"/>
                          <a:ea typeface="+mn-ea"/>
                          <a:cs typeface="+mn-cs"/>
                        </a:rPr>
                        <a:t>les enseignants accordent une attention particulière à la mise à disposition de </a:t>
                      </a:r>
                      <a:r>
                        <a:rPr lang="fr-CH" sz="1800" b="1" kern="1200" dirty="0" smtClean="0">
                          <a:solidFill>
                            <a:schemeClr val="dk1"/>
                          </a:solidFill>
                          <a:effectLst/>
                          <a:latin typeface="+mn-lt"/>
                          <a:ea typeface="+mn-ea"/>
                          <a:cs typeface="+mn-cs"/>
                        </a:rPr>
                        <a:t>ressources pédagogiques multimédia dans l’environnement technopédagogique</a:t>
                      </a:r>
                      <a:r>
                        <a:rPr lang="fr-CH" sz="1800" kern="1200" dirty="0" smtClean="0">
                          <a:solidFill>
                            <a:schemeClr val="dk1"/>
                          </a:solidFill>
                          <a:effectLst/>
                          <a:latin typeface="+mn-lt"/>
                          <a:ea typeface="+mn-ea"/>
                          <a:cs typeface="+mn-cs"/>
                        </a:rPr>
                        <a:t> mais aussi à la liberté laissée aux étudiants de choisir leurs modalités d’apprentissage</a:t>
                      </a:r>
                    </a:p>
                  </a:txBody>
                  <a:tcPr/>
                </a:tc>
              </a:tr>
              <a:tr h="370840">
                <a:tc>
                  <a:txBody>
                    <a:bodyPr/>
                    <a:lstStyle/>
                    <a:p>
                      <a:r>
                        <a:rPr lang="fr-FR" sz="1800" b="1" kern="1200" dirty="0" smtClean="0">
                          <a:solidFill>
                            <a:schemeClr val="dk1"/>
                          </a:solidFill>
                          <a:effectLst/>
                          <a:latin typeface="+mn-lt"/>
                          <a:ea typeface="+mn-ea"/>
                          <a:cs typeface="+mn-cs"/>
                        </a:rPr>
                        <a:t>Le gîte</a:t>
                      </a:r>
                      <a:r>
                        <a:rPr lang="fr-FR" sz="1800" kern="1200" dirty="0" smtClean="0">
                          <a:solidFill>
                            <a:schemeClr val="dk1"/>
                          </a:solidFill>
                          <a:effectLst/>
                          <a:latin typeface="+mn-lt"/>
                          <a:ea typeface="+mn-ea"/>
                          <a:cs typeface="+mn-cs"/>
                        </a:rPr>
                        <a:t> </a:t>
                      </a:r>
                      <a:r>
                        <a:rPr lang="fr-CH" dirty="0" smtClean="0">
                          <a:effectLst/>
                        </a:rPr>
                        <a:t> </a:t>
                      </a:r>
                      <a:endParaRPr lang="fr-F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H" sz="1800" kern="1200" dirty="0" smtClean="0">
                          <a:solidFill>
                            <a:schemeClr val="dk1"/>
                          </a:solidFill>
                          <a:effectLst/>
                          <a:latin typeface="+mn-lt"/>
                          <a:ea typeface="+mn-ea"/>
                          <a:cs typeface="+mn-cs"/>
                        </a:rPr>
                        <a:t>les enseignants </a:t>
                      </a:r>
                      <a:r>
                        <a:rPr lang="fr-CH" sz="1800" b="1" kern="1200" dirty="0" smtClean="0">
                          <a:solidFill>
                            <a:schemeClr val="dk1"/>
                          </a:solidFill>
                          <a:effectLst/>
                          <a:latin typeface="+mn-lt"/>
                          <a:ea typeface="+mn-ea"/>
                          <a:cs typeface="+mn-cs"/>
                        </a:rPr>
                        <a:t>font appel à des ressources et / ou intervenants </a:t>
                      </a:r>
                      <a:r>
                        <a:rPr lang="fr-CH" sz="1800" kern="1200" dirty="0" smtClean="0">
                          <a:solidFill>
                            <a:schemeClr val="dk1"/>
                          </a:solidFill>
                          <a:effectLst/>
                          <a:latin typeface="+mn-lt"/>
                          <a:ea typeface="+mn-ea"/>
                          <a:cs typeface="+mn-cs"/>
                        </a:rPr>
                        <a:t>peu fréquemment solllicités en milieu académique, fondent leur enseignement sur la transmission de contenus</a:t>
                      </a:r>
                    </a:p>
                  </a:txBody>
                  <a:tcPr/>
                </a:tc>
              </a:tr>
            </a:tbl>
          </a:graphicData>
        </a:graphic>
      </p:graphicFrame>
      <p:sp>
        <p:nvSpPr>
          <p:cNvPr id="6" name="ZoneTexte 5"/>
          <p:cNvSpPr txBox="1"/>
          <p:nvPr/>
        </p:nvSpPr>
        <p:spPr>
          <a:xfrm>
            <a:off x="5940152" y="6309320"/>
            <a:ext cx="1800200" cy="307777"/>
          </a:xfrm>
          <a:prstGeom prst="rect">
            <a:avLst/>
          </a:prstGeom>
          <a:noFill/>
        </p:spPr>
        <p:txBody>
          <a:bodyPr wrap="square" rtlCol="0">
            <a:spAutoFit/>
          </a:bodyPr>
          <a:lstStyle/>
          <a:p>
            <a:r>
              <a:rPr lang="fr-FR" sz="1400" dirty="0"/>
              <a:t>(Burton et al., 2011)</a:t>
            </a:r>
          </a:p>
        </p:txBody>
      </p:sp>
    </p:spTree>
    <p:extLst>
      <p:ext uri="{BB962C8B-B14F-4D97-AF65-F5344CB8AC3E}">
        <p14:creationId xmlns:p14="http://schemas.microsoft.com/office/powerpoint/2010/main" val="86268698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3793922894"/>
              </p:ext>
            </p:extLst>
          </p:nvPr>
        </p:nvGraphicFramePr>
        <p:xfrm>
          <a:off x="251520" y="1484784"/>
          <a:ext cx="8712968" cy="4759960"/>
        </p:xfrm>
        <a:graphic>
          <a:graphicData uri="http://schemas.openxmlformats.org/drawingml/2006/table">
            <a:tbl>
              <a:tblPr firstRow="1" bandRow="1">
                <a:tableStyleId>{5C22544A-7EE6-4342-B048-85BDC9FD1C3A}</a:tableStyleId>
              </a:tblPr>
              <a:tblGrid>
                <a:gridCol w="1800200"/>
                <a:gridCol w="6912768"/>
              </a:tblGrid>
              <a:tr h="370840">
                <a:tc>
                  <a:txBody>
                    <a:bodyPr/>
                    <a:lstStyle/>
                    <a:p>
                      <a:r>
                        <a:rPr lang="fr-FR" dirty="0" smtClean="0"/>
                        <a:t>Type</a:t>
                      </a:r>
                      <a:endParaRPr lang="fr-FR" dirty="0"/>
                    </a:p>
                  </a:txBody>
                  <a:tcPr/>
                </a:tc>
                <a:tc>
                  <a:txBody>
                    <a:bodyPr/>
                    <a:lstStyle/>
                    <a:p>
                      <a:endParaRPr lang="fr-FR"/>
                    </a:p>
                  </a:txBody>
                  <a:tcPr/>
                </a:tc>
              </a:tr>
              <a:tr h="370840">
                <a:tc>
                  <a:txBody>
                    <a:bodyPr/>
                    <a:lstStyle/>
                    <a:p>
                      <a:r>
                        <a:rPr lang="fr-FR" sz="1800" b="1" kern="1200" dirty="0" smtClean="0">
                          <a:solidFill>
                            <a:schemeClr val="dk1"/>
                          </a:solidFill>
                          <a:effectLst/>
                          <a:latin typeface="+mn-lt"/>
                          <a:ea typeface="+mn-ea"/>
                          <a:cs typeface="+mn-cs"/>
                        </a:rPr>
                        <a:t>L’équipage</a:t>
                      </a:r>
                      <a:r>
                        <a:rPr lang="fr-CH" dirty="0" smtClean="0">
                          <a:effectLst/>
                        </a:rPr>
                        <a:t> </a:t>
                      </a:r>
                      <a:endParaRPr lang="fr-F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H" sz="1800" kern="1200" dirty="0" smtClean="0">
                          <a:solidFill>
                            <a:schemeClr val="dk1"/>
                          </a:solidFill>
                          <a:effectLst/>
                          <a:latin typeface="+mn-lt"/>
                          <a:ea typeface="+mn-ea"/>
                          <a:cs typeface="+mn-cs"/>
                        </a:rPr>
                        <a:t>les enseignants accordent une attention particulière </a:t>
                      </a:r>
                      <a:r>
                        <a:rPr lang="fr-CH" sz="1800" b="1" kern="1200" dirty="0" smtClean="0">
                          <a:solidFill>
                            <a:schemeClr val="dk1"/>
                          </a:solidFill>
                          <a:effectLst/>
                          <a:latin typeface="+mn-lt"/>
                          <a:ea typeface="+mn-ea"/>
                          <a:cs typeface="+mn-cs"/>
                        </a:rPr>
                        <a:t>à la mise à disposition d’outils d’aide à l’apprentissage </a:t>
                      </a:r>
                      <a:r>
                        <a:rPr lang="fr-CH" sz="1800" kern="1200" dirty="0" smtClean="0">
                          <a:solidFill>
                            <a:schemeClr val="dk1"/>
                          </a:solidFill>
                          <a:effectLst/>
                          <a:latin typeface="+mn-lt"/>
                          <a:ea typeface="+mn-ea"/>
                          <a:cs typeface="+mn-cs"/>
                        </a:rPr>
                        <a:t>(journal de bord, forum, etc.) et à l’utilisation d’outils de communication synchrone et de collaboration. </a:t>
                      </a:r>
                    </a:p>
                  </a:txBody>
                  <a:tcPr/>
                </a:tc>
              </a:tr>
              <a:tr h="370840">
                <a:tc>
                  <a:txBody>
                    <a:bodyPr/>
                    <a:lstStyle/>
                    <a:p>
                      <a:r>
                        <a:rPr lang="fr-FR" sz="1800" b="1" kern="1200" dirty="0" smtClean="0">
                          <a:solidFill>
                            <a:schemeClr val="dk1"/>
                          </a:solidFill>
                          <a:effectLst/>
                          <a:latin typeface="+mn-lt"/>
                          <a:ea typeface="+mn-ea"/>
                          <a:cs typeface="+mn-cs"/>
                        </a:rPr>
                        <a:t>Le métro </a:t>
                      </a:r>
                      <a:r>
                        <a:rPr lang="fr-CH" dirty="0" smtClean="0">
                          <a:effectLst/>
                        </a:rPr>
                        <a:t> </a:t>
                      </a:r>
                      <a:endParaRPr lang="fr-F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H" sz="1800" kern="1200" dirty="0" smtClean="0">
                          <a:solidFill>
                            <a:schemeClr val="dk1"/>
                          </a:solidFill>
                          <a:effectLst/>
                          <a:latin typeface="+mn-lt"/>
                          <a:ea typeface="+mn-ea"/>
                          <a:cs typeface="+mn-cs"/>
                        </a:rPr>
                        <a:t>les enseignants accordent une attention particulière </a:t>
                      </a:r>
                      <a:r>
                        <a:rPr lang="fr-CH" sz="1800" b="1" kern="1200" dirty="0" smtClean="0">
                          <a:solidFill>
                            <a:schemeClr val="dk1"/>
                          </a:solidFill>
                          <a:effectLst/>
                          <a:latin typeface="+mn-lt"/>
                          <a:ea typeface="+mn-ea"/>
                          <a:cs typeface="+mn-cs"/>
                        </a:rPr>
                        <a:t>à la participation active des étudiants en présence et à distance</a:t>
                      </a:r>
                      <a:r>
                        <a:rPr lang="fr-CH" sz="1800" kern="1200" dirty="0" smtClean="0">
                          <a:solidFill>
                            <a:schemeClr val="dk1"/>
                          </a:solidFill>
                          <a:effectLst/>
                          <a:latin typeface="+mn-lt"/>
                          <a:ea typeface="+mn-ea"/>
                          <a:cs typeface="+mn-cs"/>
                        </a:rPr>
                        <a:t>, </a:t>
                      </a:r>
                      <a:r>
                        <a:rPr lang="fr-CH" sz="1800" b="1" kern="1200" dirty="0" smtClean="0">
                          <a:solidFill>
                            <a:schemeClr val="dk1"/>
                          </a:solidFill>
                          <a:effectLst/>
                          <a:latin typeface="+mn-lt"/>
                          <a:ea typeface="+mn-ea"/>
                          <a:cs typeface="+mn-cs"/>
                        </a:rPr>
                        <a:t>au soutien et à l’accompagnement des étudiants </a:t>
                      </a:r>
                      <a:r>
                        <a:rPr lang="fr-CH" sz="1800" kern="1200" dirty="0" smtClean="0">
                          <a:solidFill>
                            <a:schemeClr val="dk1"/>
                          </a:solidFill>
                          <a:effectLst/>
                          <a:latin typeface="+mn-lt"/>
                          <a:ea typeface="+mn-ea"/>
                          <a:cs typeface="+mn-cs"/>
                        </a:rPr>
                        <a:t>et à l’entraide étudiante et à une ouverture à des ressources et à des acteurs externes.</a:t>
                      </a:r>
                    </a:p>
                  </a:txBody>
                  <a:tcPr/>
                </a:tc>
              </a:tr>
              <a:tr h="370840">
                <a:tc>
                  <a:txBody>
                    <a:bodyPr/>
                    <a:lstStyle/>
                    <a:p>
                      <a:r>
                        <a:rPr lang="fr-FR" sz="1800" b="1" kern="1200" dirty="0" smtClean="0">
                          <a:solidFill>
                            <a:schemeClr val="dk1"/>
                          </a:solidFill>
                          <a:effectLst/>
                          <a:latin typeface="+mn-lt"/>
                          <a:ea typeface="+mn-ea"/>
                          <a:cs typeface="+mn-cs"/>
                        </a:rPr>
                        <a:t>L’écosystème</a:t>
                      </a:r>
                      <a:r>
                        <a:rPr lang="fr-CH" dirty="0" smtClean="0">
                          <a:effectLst/>
                        </a:rPr>
                        <a:t> </a:t>
                      </a:r>
                      <a:endParaRPr lang="fr-FR" dirty="0"/>
                    </a:p>
                  </a:txBody>
                  <a:tcPr/>
                </a:tc>
                <a:tc>
                  <a:txBody>
                    <a:bodyPr/>
                    <a:lstStyle/>
                    <a:p>
                      <a:r>
                        <a:rPr lang="fr-FR" sz="1800" b="1" kern="1200" dirty="0" smtClean="0">
                          <a:solidFill>
                            <a:schemeClr val="dk1"/>
                          </a:solidFill>
                          <a:effectLst/>
                          <a:latin typeface="+mn-lt"/>
                          <a:ea typeface="+mn-ea"/>
                          <a:cs typeface="+mn-cs"/>
                        </a:rPr>
                        <a:t>les enseignants exploitent toutes les dimensions </a:t>
                      </a:r>
                      <a:r>
                        <a:rPr lang="fr-FR" sz="1800" kern="1200" dirty="0" smtClean="0">
                          <a:solidFill>
                            <a:schemeClr val="dk1"/>
                          </a:solidFill>
                          <a:effectLst/>
                          <a:latin typeface="+mn-lt"/>
                          <a:ea typeface="+mn-ea"/>
                          <a:cs typeface="+mn-cs"/>
                        </a:rPr>
                        <a:t>(la participation active des étudiants, en présence comme à distance, l’usage fréquent et diversifié d’outils technologiques, la mise à disposition et l’incitation à la production de documents multimédias, l’interaction entre pairs, l’ouverture du dispositif à des ressources et des acteurs extérieurs). </a:t>
                      </a:r>
                      <a:endParaRPr lang="fr-FR" dirty="0"/>
                    </a:p>
                  </a:txBody>
                  <a:tcPr/>
                </a:tc>
              </a:tr>
            </a:tbl>
          </a:graphicData>
        </a:graphic>
      </p:graphicFrame>
      <p:sp>
        <p:nvSpPr>
          <p:cNvPr id="4" name="Espace réservé du numéro de diapositive 3"/>
          <p:cNvSpPr>
            <a:spLocks noGrp="1"/>
          </p:cNvSpPr>
          <p:nvPr>
            <p:ph type="sldNum" sz="quarter" idx="10"/>
          </p:nvPr>
        </p:nvSpPr>
        <p:spPr/>
        <p:txBody>
          <a:bodyPr/>
          <a:lstStyle/>
          <a:p>
            <a:pPr>
              <a:defRPr/>
            </a:pPr>
            <a:fld id="{35B1B97F-2D39-4FA5-896C-F93C7AA6E23C}" type="slidenum">
              <a:rPr lang="fr-CH" smtClean="0"/>
              <a:pPr>
                <a:defRPr/>
              </a:pPr>
              <a:t>8</a:t>
            </a:fld>
            <a:endParaRPr lang="fr-CH"/>
          </a:p>
        </p:txBody>
      </p:sp>
      <p:sp>
        <p:nvSpPr>
          <p:cNvPr id="6" name="Titre 1"/>
          <p:cNvSpPr>
            <a:spLocks noGrp="1"/>
          </p:cNvSpPr>
          <p:nvPr>
            <p:ph type="title"/>
          </p:nvPr>
        </p:nvSpPr>
        <p:spPr/>
        <p:txBody>
          <a:bodyPr/>
          <a:lstStyle/>
          <a:p>
            <a:pPr marL="0" indent="0">
              <a:buNone/>
            </a:pPr>
            <a:r>
              <a:rPr lang="fr-FR" dirty="0" smtClean="0"/>
              <a:t>Projet Hy-sup: types de dispositifs</a:t>
            </a:r>
            <a:endParaRPr lang="fr-FR" dirty="0"/>
          </a:p>
        </p:txBody>
      </p:sp>
      <p:sp>
        <p:nvSpPr>
          <p:cNvPr id="7" name="ZoneTexte 6"/>
          <p:cNvSpPr txBox="1"/>
          <p:nvPr/>
        </p:nvSpPr>
        <p:spPr>
          <a:xfrm>
            <a:off x="5940152" y="6381328"/>
            <a:ext cx="1800200" cy="307777"/>
          </a:xfrm>
          <a:prstGeom prst="rect">
            <a:avLst/>
          </a:prstGeom>
          <a:noFill/>
        </p:spPr>
        <p:txBody>
          <a:bodyPr wrap="square" rtlCol="0">
            <a:spAutoFit/>
          </a:bodyPr>
          <a:lstStyle/>
          <a:p>
            <a:r>
              <a:rPr lang="fr-FR" sz="1400" dirty="0"/>
              <a:t>(Burton et al., 2011)</a:t>
            </a:r>
          </a:p>
        </p:txBody>
      </p:sp>
    </p:spTree>
    <p:extLst>
      <p:ext uri="{BB962C8B-B14F-4D97-AF65-F5344CB8AC3E}">
        <p14:creationId xmlns:p14="http://schemas.microsoft.com/office/powerpoint/2010/main" val="3704825600"/>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fld id="{35B1B97F-2D39-4FA5-896C-F93C7AA6E23C}" type="slidenum">
              <a:rPr lang="fr-CH" smtClean="0"/>
              <a:pPr>
                <a:defRPr/>
              </a:pPr>
              <a:t>9</a:t>
            </a:fld>
            <a:endParaRPr lang="fr-CH"/>
          </a:p>
        </p:txBody>
      </p:sp>
      <p:pic>
        <p:nvPicPr>
          <p:cNvPr id="5" name="Image 4" descr="Macintosh HD:Users:stephanieboechat-heer:Desktop:Enseignants_dvt professionnel.jpg"/>
          <p:cNvPicPr/>
          <p:nvPr/>
        </p:nvPicPr>
        <p:blipFill>
          <a:blip r:embed="rId3">
            <a:extLst>
              <a:ext uri="{28A0092B-C50C-407E-A947-70E740481C1C}">
                <a14:useLocalDpi xmlns:a14="http://schemas.microsoft.com/office/drawing/2010/main" val="0"/>
              </a:ext>
            </a:extLst>
          </a:blip>
          <a:srcRect/>
          <a:stretch>
            <a:fillRect/>
          </a:stretch>
        </p:blipFill>
        <p:spPr bwMode="auto">
          <a:xfrm>
            <a:off x="539552" y="764704"/>
            <a:ext cx="8280920" cy="5232866"/>
          </a:xfrm>
          <a:prstGeom prst="rect">
            <a:avLst/>
          </a:prstGeom>
          <a:noFill/>
          <a:ln>
            <a:noFill/>
          </a:ln>
        </p:spPr>
      </p:pic>
    </p:spTree>
    <p:extLst>
      <p:ext uri="{BB962C8B-B14F-4D97-AF65-F5344CB8AC3E}">
        <p14:creationId xmlns:p14="http://schemas.microsoft.com/office/powerpoint/2010/main" val="943260421"/>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3"/>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3"/>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3"/>
</p:tagLst>
</file>

<file path=ppt/theme/theme1.xml><?xml version="1.0" encoding="utf-8"?>
<a:theme xmlns:a="http://schemas.openxmlformats.org/drawingml/2006/main" name="HEP">
  <a:themeElements>
    <a:clrScheme name="Personnalisé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72"/>
      </a:hlink>
      <a:folHlink>
        <a:srgbClr val="000072"/>
      </a:folHlink>
    </a:clrScheme>
    <a:fontScheme name="Présentation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7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700" b="0" i="0" u="none" strike="noStrike" cap="none" normalizeH="0" baseline="0" smtClean="0">
            <a:ln>
              <a:noFill/>
            </a:ln>
            <a:solidFill>
              <a:schemeClr val="tx1"/>
            </a:solidFill>
            <a:effectLst/>
            <a:latin typeface="Arial" charset="0"/>
          </a:defRPr>
        </a:defPPr>
      </a:lstStyle>
    </a:lnDef>
  </a:objectDefaults>
  <a:extraClrSchemeLst>
    <a:extraClrScheme>
      <a:clrScheme name="Présentation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ésentation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ésentation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ésentation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ésentation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ésentation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ésentation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HEP</Template>
  <TotalTime>0</TotalTime>
  <Words>628</Words>
  <Application>Microsoft Office PowerPoint</Application>
  <PresentationFormat>Bildschirmpräsentation (4:3)</PresentationFormat>
  <Paragraphs>127</Paragraphs>
  <Slides>16</Slides>
  <Notes>11</Notes>
  <HiddenSlides>0</HiddenSlides>
  <MMClips>0</MMClips>
  <ScaleCrop>false</ScaleCrop>
  <HeadingPairs>
    <vt:vector size="6" baseType="variant">
      <vt:variant>
        <vt:lpstr>Design</vt:lpstr>
      </vt:variant>
      <vt:variant>
        <vt:i4>1</vt:i4>
      </vt:variant>
      <vt:variant>
        <vt:lpstr>Folientitel</vt:lpstr>
      </vt:variant>
      <vt:variant>
        <vt:i4>16</vt:i4>
      </vt:variant>
      <vt:variant>
        <vt:lpstr>Zielgruppenorientierte Präsentationen</vt:lpstr>
      </vt:variant>
      <vt:variant>
        <vt:i4>4</vt:i4>
      </vt:variant>
    </vt:vector>
  </HeadingPairs>
  <TitlesOfParts>
    <vt:vector size="21" baseType="lpstr">
      <vt:lpstr>HEP</vt:lpstr>
      <vt:lpstr> Rencontre sur le thème de la digitalisation de l’enseignement Délégation Enseignement de Swiss Universities </vt:lpstr>
      <vt:lpstr>Organisation du Workshop</vt:lpstr>
      <vt:lpstr>Pourquoi intégrer la digitalisation dans l’enseignement?</vt:lpstr>
      <vt:lpstr>Pourquoi intégrer la digitalisation dans l’enseignement?</vt:lpstr>
      <vt:lpstr>Facteurs favorisant l’intégration de la digitalisation </vt:lpstr>
      <vt:lpstr>Projet de recherche Hy-sup</vt:lpstr>
      <vt:lpstr>Projet Hy-sup: types de dispositifs</vt:lpstr>
      <vt:lpstr>Projet Hy-sup: types de dispositifs</vt:lpstr>
      <vt:lpstr>PowerPoint-Präsentation</vt:lpstr>
      <vt:lpstr>PowerPoint-Präsentation</vt:lpstr>
      <vt:lpstr>Projet de recherche européen Hy-sup</vt:lpstr>
      <vt:lpstr>Facteurs qui conditionnent le développement de pratiques collectives réflexives</vt:lpstr>
      <vt:lpstr>Discussion</vt:lpstr>
      <vt:lpstr>Merci de votre attention</vt:lpstr>
      <vt:lpstr>Références</vt:lpstr>
      <vt:lpstr>PowerPoint-Präsentation</vt:lpstr>
      <vt:lpstr>Dispositif</vt:lpstr>
      <vt:lpstr>Objectifs</vt:lpstr>
      <vt:lpstr>Resultats</vt:lpstr>
      <vt:lpstr>Accompagnement</vt:lpstr>
    </vt:vector>
  </TitlesOfParts>
  <Company>SIEN Etat de Neuchâtel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à la journée institutionnelle  du 15 avril 2010</dc:title>
  <dc:creator>HEP-BEJUNE</dc:creator>
  <cp:lastModifiedBy>Cornelia Galliker</cp:lastModifiedBy>
  <cp:revision>588</cp:revision>
  <cp:lastPrinted>2016-08-17T08:45:13Z</cp:lastPrinted>
  <dcterms:created xsi:type="dcterms:W3CDTF">2012-09-17T18:39:41Z</dcterms:created>
  <dcterms:modified xsi:type="dcterms:W3CDTF">2017-12-21T08:32:35Z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ddInHEPVarType">
    <vt:lpwstr>PERSO</vt:lpwstr>
  </property>
</Properties>
</file>