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55" r:id="rId2"/>
  </p:sldMasterIdLst>
  <p:notesMasterIdLst>
    <p:notesMasterId r:id="rId26"/>
  </p:notesMasterIdLst>
  <p:handoutMasterIdLst>
    <p:handoutMasterId r:id="rId27"/>
  </p:handoutMasterIdLst>
  <p:sldIdLst>
    <p:sldId id="344" r:id="rId3"/>
    <p:sldId id="459" r:id="rId4"/>
    <p:sldId id="440" r:id="rId5"/>
    <p:sldId id="452" r:id="rId6"/>
    <p:sldId id="453" r:id="rId7"/>
    <p:sldId id="454" r:id="rId8"/>
    <p:sldId id="455" r:id="rId9"/>
    <p:sldId id="456" r:id="rId10"/>
    <p:sldId id="457" r:id="rId11"/>
    <p:sldId id="431" r:id="rId12"/>
    <p:sldId id="458" r:id="rId13"/>
    <p:sldId id="460" r:id="rId14"/>
    <p:sldId id="380" r:id="rId15"/>
    <p:sldId id="446" r:id="rId16"/>
    <p:sldId id="429" r:id="rId17"/>
    <p:sldId id="437" r:id="rId18"/>
    <p:sldId id="461" r:id="rId19"/>
    <p:sldId id="434" r:id="rId20"/>
    <p:sldId id="442" r:id="rId21"/>
    <p:sldId id="443" r:id="rId22"/>
    <p:sldId id="448" r:id="rId23"/>
    <p:sldId id="447" r:id="rId24"/>
    <p:sldId id="450" r:id="rId25"/>
  </p:sldIdLst>
  <p:sldSz cx="12192000" cy="6858000"/>
  <p:notesSz cx="6797675" cy="9928225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0" pos="7333" userDrawn="1">
          <p15:clr>
            <a:srgbClr val="A4A3A4"/>
          </p15:clr>
        </p15:guide>
        <p15:guide id="11" orient="horz" pos="3566" userDrawn="1">
          <p15:clr>
            <a:srgbClr val="A4A3A4"/>
          </p15:clr>
        </p15:guide>
        <p15:guide id="12" pos="3840" userDrawn="1">
          <p15:clr>
            <a:srgbClr val="A4A3A4"/>
          </p15:clr>
        </p15:guide>
        <p15:guide id="13" orient="horz" pos="4156" userDrawn="1">
          <p15:clr>
            <a:srgbClr val="A4A3A4"/>
          </p15:clr>
        </p15:guide>
        <p15:guide id="14" orient="horz" pos="4065" userDrawn="1">
          <p15:clr>
            <a:srgbClr val="A4A3A4"/>
          </p15:clr>
        </p15:guide>
        <p15:guide id="15" orient="horz" pos="41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D7C0"/>
    <a:srgbClr val="EADEC7"/>
    <a:srgbClr val="D4BD8E"/>
    <a:srgbClr val="5BA3B3"/>
    <a:srgbClr val="BEA97F"/>
    <a:srgbClr val="D48382"/>
    <a:srgbClr val="EFEFEF"/>
    <a:srgbClr val="C0C0C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6" autoAdjust="0"/>
    <p:restoredTop sz="84675" autoAdjust="0"/>
  </p:normalViewPr>
  <p:slideViewPr>
    <p:cSldViewPr showGuides="1">
      <p:cViewPr>
        <p:scale>
          <a:sx n="97" d="100"/>
          <a:sy n="97" d="100"/>
        </p:scale>
        <p:origin x="78" y="90"/>
      </p:cViewPr>
      <p:guideLst>
        <p:guide orient="horz" pos="3566"/>
        <p:guide orient="horz" pos="4156"/>
        <p:guide orient="horz" pos="4065"/>
        <p:guide orient="horz" pos="4125"/>
        <p:guide pos="7333"/>
        <p:guide pos="3840"/>
      </p:guideLst>
    </p:cSldViewPr>
  </p:slideViewPr>
  <p:outlineViewPr>
    <p:cViewPr>
      <p:scale>
        <a:sx n="33" d="100"/>
        <a:sy n="33" d="100"/>
      </p:scale>
      <p:origin x="0" y="-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1" d="100"/>
          <a:sy n="81" d="100"/>
        </p:scale>
        <p:origin x="3912" y="3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5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5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885CE8-301D-4EEB-A8FF-DB3D7729C7CC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9867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8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0F0B72-9392-4C62-A693-CAC54842789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89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7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err="1" smtClean="0"/>
              <a:t>Fourth</a:t>
            </a:r>
            <a:r>
              <a:rPr lang="de-CH" dirty="0" smtClean="0"/>
              <a:t> </a:t>
            </a:r>
            <a:r>
              <a:rPr lang="de-CH" dirty="0" err="1" smtClean="0"/>
              <a:t>point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56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err="1" smtClean="0"/>
              <a:t>Fith</a:t>
            </a:r>
            <a:r>
              <a:rPr lang="de-CH" dirty="0" smtClean="0"/>
              <a:t> </a:t>
            </a:r>
            <a:r>
              <a:rPr lang="de-CH" dirty="0" err="1" smtClean="0"/>
              <a:t>point</a:t>
            </a:r>
            <a:r>
              <a:rPr lang="de-CH" baseline="0" dirty="0" smtClean="0"/>
              <a:t> – </a:t>
            </a:r>
            <a:r>
              <a:rPr lang="de-CH" baseline="0" dirty="0" err="1" smtClean="0"/>
              <a:t>safe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environment</a:t>
            </a:r>
            <a:r>
              <a:rPr lang="de-CH" baseline="0" dirty="0" smtClean="0"/>
              <a:t> </a:t>
            </a:r>
            <a:r>
              <a:rPr lang="de-CH" baseline="0" dirty="0" err="1" smtClean="0"/>
              <a:t>for</a:t>
            </a:r>
            <a:r>
              <a:rPr lang="de-CH" baseline="0" dirty="0" smtClean="0"/>
              <a:t> </a:t>
            </a:r>
            <a:r>
              <a:rPr lang="de-CH" baseline="0" dirty="0" err="1" smtClean="0"/>
              <a:t>lecturers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to</a:t>
            </a:r>
            <a:r>
              <a:rPr lang="de-CH" baseline="0" dirty="0" smtClean="0"/>
              <a:t> </a:t>
            </a:r>
            <a:r>
              <a:rPr lang="de-CH" baseline="0" dirty="0" err="1" smtClean="0"/>
              <a:t>embrace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digeetalization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11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18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Final </a:t>
            </a:r>
            <a:r>
              <a:rPr lang="de-CH" dirty="0" err="1" smtClean="0"/>
              <a:t>point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09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First </a:t>
            </a:r>
            <a:r>
              <a:rPr lang="de-CH" dirty="0" err="1" smtClean="0"/>
              <a:t>point</a:t>
            </a:r>
            <a:endParaRPr lang="de-CH" dirty="0" smtClean="0"/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24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Second </a:t>
            </a:r>
            <a:r>
              <a:rPr lang="de-CH" dirty="0" err="1" smtClean="0"/>
              <a:t>point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70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64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err="1" smtClean="0"/>
              <a:t>Thrid</a:t>
            </a:r>
            <a:r>
              <a:rPr lang="de-CH" dirty="0" smtClean="0"/>
              <a:t> </a:t>
            </a:r>
            <a:r>
              <a:rPr lang="de-CH" dirty="0" err="1" smtClean="0"/>
              <a:t>point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47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07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6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Blended Learning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problematic</a:t>
            </a:r>
            <a:r>
              <a:rPr lang="de-CH" dirty="0" smtClean="0"/>
              <a:t>, </a:t>
            </a:r>
            <a:r>
              <a:rPr lang="de-CH" dirty="0" err="1" smtClean="0"/>
              <a:t>because</a:t>
            </a:r>
            <a:r>
              <a:rPr lang="de-CH" dirty="0" smtClean="0"/>
              <a:t> </a:t>
            </a:r>
            <a:r>
              <a:rPr lang="de-CH" dirty="0" err="1" smtClean="0"/>
              <a:t>thereare</a:t>
            </a:r>
            <a:r>
              <a:rPr lang="de-CH" dirty="0" smtClean="0"/>
              <a:t> </a:t>
            </a:r>
            <a:r>
              <a:rPr lang="de-CH" baseline="0" dirty="0" err="1" smtClean="0"/>
              <a:t>many</a:t>
            </a:r>
            <a:r>
              <a:rPr lang="de-CH" baseline="0" dirty="0" smtClean="0"/>
              <a:t> different </a:t>
            </a:r>
            <a:r>
              <a:rPr lang="de-CH" baseline="0" dirty="0" err="1" smtClean="0"/>
              <a:t>definitions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and</a:t>
            </a:r>
            <a:r>
              <a:rPr lang="de-CH" baseline="0" dirty="0" smtClean="0"/>
              <a:t> </a:t>
            </a:r>
            <a:r>
              <a:rPr lang="de-CH" baseline="0" dirty="0" err="1" smtClean="0"/>
              <a:t>some</a:t>
            </a:r>
            <a:r>
              <a:rPr lang="de-CH" baseline="0" dirty="0" smtClean="0"/>
              <a:t> do not </a:t>
            </a:r>
            <a:r>
              <a:rPr lang="de-CH" baseline="0" dirty="0" err="1" smtClean="0"/>
              <a:t>include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any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aspects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of</a:t>
            </a:r>
            <a:r>
              <a:rPr lang="de-CH" baseline="0" dirty="0" smtClean="0"/>
              <a:t> </a:t>
            </a:r>
            <a:r>
              <a:rPr lang="de-CH" baseline="0" dirty="0" err="1" smtClean="0"/>
              <a:t>digitalization</a:t>
            </a:r>
            <a:r>
              <a:rPr lang="de-CH" baseline="0" dirty="0" smtClean="0"/>
              <a:t>.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65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err="1" smtClean="0"/>
              <a:t>Fourth</a:t>
            </a:r>
            <a:r>
              <a:rPr lang="de-CH" dirty="0" smtClean="0"/>
              <a:t> </a:t>
            </a:r>
            <a:r>
              <a:rPr lang="de-CH" dirty="0" err="1" smtClean="0"/>
              <a:t>point</a:t>
            </a:r>
            <a:r>
              <a:rPr lang="de-CH" dirty="0" smtClean="0"/>
              <a:t>:</a:t>
            </a:r>
          </a:p>
          <a:p>
            <a:endParaRPr lang="de-CH" dirty="0" smtClean="0"/>
          </a:p>
          <a:p>
            <a:r>
              <a:rPr lang="de-CH" dirty="0" err="1" smtClean="0"/>
              <a:t>Augmented</a:t>
            </a:r>
            <a:r>
              <a:rPr lang="de-CH" dirty="0" smtClean="0"/>
              <a:t> </a:t>
            </a:r>
            <a:r>
              <a:rPr lang="de-CH" dirty="0" err="1" smtClean="0"/>
              <a:t>learning</a:t>
            </a:r>
            <a:r>
              <a:rPr lang="de-CH" dirty="0" smtClean="0"/>
              <a:t> </a:t>
            </a:r>
            <a:r>
              <a:rPr lang="de-CH" dirty="0" err="1" smtClean="0"/>
              <a:t>encompasses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the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imersion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of</a:t>
            </a:r>
            <a:r>
              <a:rPr lang="de-CH" baseline="0" dirty="0" smtClean="0"/>
              <a:t> digital </a:t>
            </a:r>
            <a:r>
              <a:rPr lang="de-CH" baseline="0" dirty="0" err="1" smtClean="0"/>
              <a:t>technologies</a:t>
            </a:r>
            <a:r>
              <a:rPr lang="de-CH" baseline="0" dirty="0" smtClean="0"/>
              <a:t> in all </a:t>
            </a:r>
            <a:r>
              <a:rPr lang="de-CH" baseline="0" dirty="0" err="1" smtClean="0"/>
              <a:t>aspects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of</a:t>
            </a:r>
            <a:r>
              <a:rPr lang="de-CH" baseline="0" dirty="0" smtClean="0"/>
              <a:t> </a:t>
            </a:r>
            <a:r>
              <a:rPr lang="de-CH" baseline="0" dirty="0" err="1" smtClean="0"/>
              <a:t>studying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and</a:t>
            </a:r>
            <a:r>
              <a:rPr lang="de-CH" baseline="0" dirty="0" smtClean="0"/>
              <a:t> </a:t>
            </a:r>
            <a:r>
              <a:rPr lang="de-CH" baseline="0" dirty="0" err="1" smtClean="0"/>
              <a:t>teaching</a:t>
            </a:r>
            <a:r>
              <a:rPr lang="de-CH" baseline="0" dirty="0" smtClean="0"/>
              <a:t>. The power </a:t>
            </a:r>
            <a:r>
              <a:rPr lang="de-CH" baseline="0" dirty="0" err="1" smtClean="0"/>
              <a:t>of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augmented</a:t>
            </a:r>
            <a:r>
              <a:rPr lang="de-CH" baseline="0" dirty="0" smtClean="0"/>
              <a:t> </a:t>
            </a:r>
            <a:r>
              <a:rPr lang="de-CH" baseline="0" dirty="0" err="1" smtClean="0"/>
              <a:t>learning</a:t>
            </a:r>
            <a:r>
              <a:rPr lang="de-CH" baseline="0" dirty="0" smtClean="0"/>
              <a:t> lies in </a:t>
            </a:r>
            <a:r>
              <a:rPr lang="de-CH" baseline="0" dirty="0" err="1" smtClean="0"/>
              <a:t>linking</a:t>
            </a:r>
            <a:r>
              <a:rPr lang="de-CH" baseline="0" dirty="0" smtClean="0"/>
              <a:t> all </a:t>
            </a:r>
            <a:r>
              <a:rPr lang="de-CH" baseline="0" dirty="0" err="1" smtClean="0"/>
              <a:t>facets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of</a:t>
            </a:r>
            <a:r>
              <a:rPr lang="de-CH" baseline="0" dirty="0" smtClean="0"/>
              <a:t> </a:t>
            </a:r>
            <a:r>
              <a:rPr lang="de-CH" baseline="0" dirty="0" err="1" smtClean="0"/>
              <a:t>learning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and</a:t>
            </a:r>
            <a:r>
              <a:rPr lang="de-CH" baseline="0" dirty="0" smtClean="0"/>
              <a:t> </a:t>
            </a:r>
            <a:r>
              <a:rPr lang="de-CH" baseline="0" dirty="0" err="1" smtClean="0"/>
              <a:t>studying</a:t>
            </a:r>
            <a:r>
              <a:rPr lang="de-CH" baseline="0" dirty="0" smtClean="0"/>
              <a:t> </a:t>
            </a:r>
            <a:r>
              <a:rPr lang="de-CH" baseline="0" dirty="0" err="1" smtClean="0"/>
              <a:t>into</a:t>
            </a:r>
            <a:r>
              <a:rPr lang="de-CH" baseline="0" dirty="0" smtClean="0"/>
              <a:t> a </a:t>
            </a:r>
            <a:r>
              <a:rPr lang="de-CH" baseline="0" dirty="0" err="1" smtClean="0"/>
              <a:t>holistic</a:t>
            </a:r>
            <a:r>
              <a:rPr lang="de-CH" baseline="0" dirty="0" smtClean="0"/>
              <a:t> </a:t>
            </a:r>
            <a:r>
              <a:rPr lang="de-CH" baseline="0" dirty="0" err="1" smtClean="0"/>
              <a:t>experience</a:t>
            </a:r>
            <a:r>
              <a:rPr lang="de-CH" baseline="0" dirty="0" smtClean="0"/>
              <a:t>, just like </a:t>
            </a:r>
            <a:r>
              <a:rPr lang="de-CH" baseline="0" dirty="0" err="1" smtClean="0"/>
              <a:t>our</a:t>
            </a:r>
            <a:r>
              <a:rPr lang="de-CH" baseline="0" dirty="0" smtClean="0"/>
              <a:t> smart </a:t>
            </a:r>
            <a:r>
              <a:rPr lang="de-CH" baseline="0" dirty="0" err="1" smtClean="0"/>
              <a:t>technologies</a:t>
            </a:r>
            <a:r>
              <a:rPr lang="de-CH" baseline="0" dirty="0" smtClean="0"/>
              <a:t> link </a:t>
            </a:r>
            <a:r>
              <a:rPr lang="de-CH" baseline="0" dirty="0" err="1" smtClean="0"/>
              <a:t>and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augment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allmost</a:t>
            </a:r>
            <a:r>
              <a:rPr lang="de-CH" baseline="0" dirty="0" smtClean="0"/>
              <a:t> all </a:t>
            </a:r>
            <a:r>
              <a:rPr lang="de-CH" baseline="0" dirty="0" err="1" smtClean="0"/>
              <a:t>aspects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of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our</a:t>
            </a:r>
            <a:r>
              <a:rPr lang="de-CH" baseline="0" dirty="0" smtClean="0"/>
              <a:t> </a:t>
            </a:r>
            <a:r>
              <a:rPr lang="de-CH" baseline="0" dirty="0" err="1" smtClean="0"/>
              <a:t>lifes</a:t>
            </a:r>
            <a:r>
              <a:rPr lang="de-CH" baseline="0" dirty="0" smtClean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74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3429000"/>
            <a:ext cx="8534400" cy="863600"/>
          </a:xfrm>
        </p:spPr>
        <p:txBody>
          <a:bodyPr/>
          <a:lstStyle>
            <a:lvl1pPr marL="0" indent="0">
              <a:defRPr sz="2200"/>
            </a:lvl1pPr>
          </a:lstStyle>
          <a:p>
            <a:r>
              <a:rPr lang="en-US" smtClean="0"/>
              <a:t>Click to edit Master subtitle style</a:t>
            </a:r>
            <a:endParaRPr lang="de-CH" dirty="0"/>
          </a:p>
        </p:txBody>
      </p:sp>
      <p:sp>
        <p:nvSpPr>
          <p:cNvPr id="75786" name="Rectangle 10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578938" y="4437063"/>
            <a:ext cx="3839633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000">
                <a:latin typeface="+mn-lt"/>
              </a:defRPr>
            </a:lvl1pPr>
          </a:lstStyle>
          <a:p>
            <a:fld id="{D7C33DD9-2A3D-4A45-808E-76F9659A918C}" type="datetime4">
              <a:rPr lang="de-CH"/>
              <a:pPr/>
              <a:t>21. Dezember 2017</a:t>
            </a:fld>
            <a:endParaRPr lang="de-CH" dirty="0"/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8915400" y="63373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42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18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8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98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6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5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2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3326" y="1600203"/>
            <a:ext cx="11286873" cy="4525963"/>
          </a:xfrm>
        </p:spPr>
        <p:txBody>
          <a:bodyPr/>
          <a:lstStyle>
            <a:lvl1pPr>
              <a:defRPr>
                <a:latin typeface="+mn-lt"/>
              </a:defRPr>
            </a:lvl1pPr>
            <a:lvl2pPr marL="479425" indent="-285750">
              <a:buClrTx/>
              <a:buSzPct val="110000"/>
              <a:buFont typeface="Symbol" panose="05050102010706020507" pitchFamily="18" charset="2"/>
              <a:buChar char="-"/>
              <a:defRPr>
                <a:latin typeface="+mn-lt"/>
              </a:defRPr>
            </a:lvl2pPr>
            <a:lvl3pPr marL="1527175" indent="0">
              <a:buFont typeface="Arial" panose="020B0604020202020204" pitchFamily="34" charset="0"/>
              <a:buNone/>
              <a:defRPr>
                <a:latin typeface="+mn-lt"/>
              </a:defRPr>
            </a:lvl3pPr>
            <a:lvl4pPr marL="1946275" indent="0">
              <a:buFont typeface="Arial" panose="020B0604020202020204" pitchFamily="34" charset="0"/>
              <a:buNone/>
              <a:defRPr>
                <a:latin typeface="+mn-lt"/>
              </a:defRPr>
            </a:lvl4pPr>
            <a:lvl5pPr marL="2365375" indent="0">
              <a:buFont typeface="Arial" panose="020B0604020202020204" pitchFamily="34" charset="0"/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de-CH" dirty="0" smtClean="0"/>
              <a:t>@phish108 @</a:t>
            </a:r>
            <a:r>
              <a:rPr lang="de-CH" dirty="0" err="1" smtClean="0"/>
              <a:t>htwblc</a:t>
            </a:r>
            <a:r>
              <a:rPr lang="de-CH" dirty="0" smtClean="0"/>
              <a:t/>
            </a:r>
            <a:br>
              <a:rPr lang="de-CH" dirty="0" smtClean="0"/>
            </a:br>
            <a:endParaRPr lang="en-US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68225" y="305252"/>
            <a:ext cx="11291974" cy="1143000"/>
          </a:xfrm>
        </p:spPr>
        <p:txBody>
          <a:bodyPr/>
          <a:lstStyle>
            <a:lvl1pPr>
              <a:defRPr>
                <a:solidFill>
                  <a:srgbClr val="CAB07C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7418" userDrawn="1">
          <p15:clr>
            <a:srgbClr val="FBAE40"/>
          </p15:clr>
        </p15:guide>
        <p15:guide id="2" orient="horz" pos="3863" userDrawn="1">
          <p15:clr>
            <a:srgbClr val="FBAE40"/>
          </p15:clr>
        </p15:guide>
        <p15:guide id="3" pos="291" userDrawn="1">
          <p15:clr>
            <a:srgbClr val="FBAE40"/>
          </p15:clr>
        </p15:guide>
        <p15:guide id="4" orient="horz" pos="618" userDrawn="1">
          <p15:clr>
            <a:srgbClr val="FBAE40"/>
          </p15:clr>
        </p15:guide>
        <p15:guide id="5" orient="horz" pos="1002" userDrawn="1">
          <p15:clr>
            <a:srgbClr val="FBAE40"/>
          </p15:clr>
        </p15:guide>
        <p15:guide id="6" pos="356" userDrawn="1">
          <p15:clr>
            <a:srgbClr val="FBAE40"/>
          </p15:clr>
        </p15:guide>
        <p15:guide id="7" orient="horz" pos="107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grafik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0" y="1600203"/>
            <a:ext cx="5664199" cy="4525963"/>
          </a:xfrm>
        </p:spPr>
        <p:txBody>
          <a:bodyPr/>
          <a:lstStyle>
            <a:lvl1pPr>
              <a:defRPr>
                <a:latin typeface="+mn-lt"/>
              </a:defRPr>
            </a:lvl1pPr>
            <a:lvl2pPr marL="479425" indent="-285750">
              <a:buClrTx/>
              <a:buSzPct val="110000"/>
              <a:buFont typeface="Symbol" panose="05050102010706020507" pitchFamily="18" charset="2"/>
              <a:buChar char="-"/>
              <a:defRPr>
                <a:latin typeface="+mn-lt"/>
              </a:defRPr>
            </a:lvl2pPr>
            <a:lvl3pPr marL="1527175" indent="0">
              <a:buFont typeface="Arial" panose="020B0604020202020204" pitchFamily="34" charset="0"/>
              <a:buNone/>
              <a:defRPr>
                <a:latin typeface="+mn-lt"/>
              </a:defRPr>
            </a:lvl3pPr>
            <a:lvl4pPr marL="1946275" indent="0">
              <a:buFont typeface="Arial" panose="020B0604020202020204" pitchFamily="34" charset="0"/>
              <a:buNone/>
              <a:defRPr>
                <a:latin typeface="+mn-lt"/>
              </a:defRPr>
            </a:lvl4pPr>
            <a:lvl5pPr marL="2365375" indent="0">
              <a:buFont typeface="Arial" panose="020B0604020202020204" pitchFamily="34" charset="0"/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de-CH" dirty="0" smtClean="0"/>
              <a:t>@phish108 @</a:t>
            </a:r>
            <a:r>
              <a:rPr lang="de-CH" dirty="0" err="1" smtClean="0"/>
              <a:t>htwblc</a:t>
            </a:r>
            <a:endParaRPr lang="en-US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68225" y="305252"/>
            <a:ext cx="11291974" cy="1143000"/>
          </a:xfrm>
        </p:spPr>
        <p:txBody>
          <a:bodyPr/>
          <a:lstStyle>
            <a:lvl1pPr>
              <a:defRPr>
                <a:solidFill>
                  <a:srgbClr val="CAB07C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6" name="Inhaltsplatzhalter 2"/>
          <p:cNvSpPr>
            <a:spLocks noGrp="1"/>
          </p:cNvSpPr>
          <p:nvPr>
            <p:ph idx="11"/>
          </p:nvPr>
        </p:nvSpPr>
        <p:spPr>
          <a:xfrm>
            <a:off x="480949" y="1602512"/>
            <a:ext cx="5615051" cy="4525963"/>
          </a:xfrm>
        </p:spPr>
        <p:txBody>
          <a:bodyPr/>
          <a:lstStyle>
            <a:lvl1pPr>
              <a:defRPr>
                <a:latin typeface="+mn-lt"/>
              </a:defRPr>
            </a:lvl1pPr>
            <a:lvl2pPr marL="479425" indent="-285750">
              <a:buClrTx/>
              <a:buSzPct val="110000"/>
              <a:buFont typeface="Symbol" panose="05050102010706020507" pitchFamily="18" charset="2"/>
              <a:buChar char="-"/>
              <a:defRPr>
                <a:latin typeface="+mn-lt"/>
              </a:defRPr>
            </a:lvl2pPr>
            <a:lvl3pPr marL="1527175" indent="0">
              <a:buFont typeface="Arial" panose="020B0604020202020204" pitchFamily="34" charset="0"/>
              <a:buNone/>
              <a:defRPr>
                <a:latin typeface="+mn-lt"/>
              </a:defRPr>
            </a:lvl3pPr>
            <a:lvl4pPr marL="1946275" indent="0">
              <a:buFont typeface="Arial" panose="020B0604020202020204" pitchFamily="34" charset="0"/>
              <a:buNone/>
              <a:defRPr>
                <a:latin typeface="+mn-lt"/>
              </a:defRPr>
            </a:lvl4pPr>
            <a:lvl5pPr marL="2365375" indent="0">
              <a:buFont typeface="Arial" panose="020B0604020202020204" pitchFamily="34" charset="0"/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3849950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7418">
          <p15:clr>
            <a:srgbClr val="FBAE40"/>
          </p15:clr>
        </p15:guide>
        <p15:guide id="2" orient="horz" pos="3863">
          <p15:clr>
            <a:srgbClr val="FBAE40"/>
          </p15:clr>
        </p15:guide>
        <p15:guide id="3" pos="291">
          <p15:clr>
            <a:srgbClr val="FBAE40"/>
          </p15:clr>
        </p15:guide>
        <p15:guide id="4" orient="horz" pos="618">
          <p15:clr>
            <a:srgbClr val="FBAE40"/>
          </p15:clr>
        </p15:guide>
        <p15:guide id="5" orient="horz" pos="1002">
          <p15:clr>
            <a:srgbClr val="FBAE40"/>
          </p15:clr>
        </p15:guide>
        <p15:guide id="6" pos="356">
          <p15:clr>
            <a:srgbClr val="FBAE40"/>
          </p15:clr>
        </p15:guide>
        <p15:guide id="7" orient="horz" pos="10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435" y="4403455"/>
            <a:ext cx="10363200" cy="1362075"/>
          </a:xfrm>
        </p:spPr>
        <p:txBody>
          <a:bodyPr anchor="t"/>
          <a:lstStyle>
            <a:lvl1pPr algn="l">
              <a:defRPr sz="4000" b="1" cap="none" baseline="0">
                <a:solidFill>
                  <a:srgbClr val="CAB07C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8901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de-CH" dirty="0" smtClean="0"/>
              <a:t>@phish108 @</a:t>
            </a:r>
            <a:r>
              <a:rPr lang="de-CH" dirty="0" err="1" smtClean="0"/>
              <a:t>htwblc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36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1143001"/>
          </a:xfrm>
          <a:prstGeom prst="rect">
            <a:avLst/>
          </a:prstGeom>
          <a:noFill/>
        </p:spPr>
        <p:txBody>
          <a:bodyPr/>
          <a:lstStyle>
            <a:lvl1pPr>
              <a:defRPr sz="4000">
                <a:latin typeface="+mj-lt"/>
              </a:defRPr>
            </a:lvl1pPr>
          </a:lstStyle>
          <a:p>
            <a:r>
              <a:t>Titeltext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1692275" y="6348945"/>
            <a:ext cx="9890125" cy="357814"/>
          </a:xfrm>
        </p:spPr>
        <p:txBody>
          <a:bodyPr/>
          <a:lstStyle>
            <a:lvl1pPr>
              <a:defRPr sz="1400"/>
            </a:lvl1pPr>
          </a:lstStyle>
          <a:p>
            <a:r>
              <a:rPr lang="de-CH" dirty="0" smtClean="0"/>
              <a:t>@phish108 @</a:t>
            </a:r>
            <a:r>
              <a:rPr lang="de-CH" dirty="0" err="1" smtClean="0"/>
              <a:t>htwblc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4326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smtClean="0"/>
              <a:t>@phish108 @htwblc</a:t>
            </a:r>
            <a:br>
              <a:rPr lang="de-CH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09600" y="1557338"/>
            <a:ext cx="10972800" cy="4608512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9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2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6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6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92275" y="6348945"/>
            <a:ext cx="9890125" cy="35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r>
              <a:rPr lang="de-CH" smtClean="0"/>
              <a:t>@phish108 @htwblc</a:t>
            </a:r>
            <a:br>
              <a:rPr lang="de-CH" smtClean="0"/>
            </a:br>
            <a:endParaRPr lang="en-US" dirty="0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Titelmasterformat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endParaRPr lang="en-US" dirty="0" smtClean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pic>
        <p:nvPicPr>
          <p:cNvPr id="7" name="Picture 12" descr="htw_chur_kurz_sw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2913" y="6308725"/>
            <a:ext cx="1249362" cy="4079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AB07C"/>
          </a:solidFill>
          <a:latin typeface="Roboto" charset="0"/>
          <a:ea typeface="Roboto" charset="0"/>
          <a:cs typeface="Roboto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33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33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33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33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33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33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33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3399"/>
          </a:solidFill>
          <a:latin typeface="Arial" charset="0"/>
        </a:defRPr>
      </a:lvl9pPr>
    </p:titleStyle>
    <p:bodyStyle>
      <a:lvl1pPr marL="3175" indent="-3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9425" indent="-285750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 sz="2400">
          <a:solidFill>
            <a:schemeClr val="tx1"/>
          </a:solidFill>
          <a:latin typeface="+mj-lt"/>
        </a:defRPr>
      </a:lvl2pPr>
      <a:lvl3pPr marL="1527175" indent="0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None/>
        <a:defRPr sz="2400">
          <a:solidFill>
            <a:schemeClr val="tx1"/>
          </a:solidFill>
          <a:latin typeface="+mj-lt"/>
        </a:defRPr>
      </a:lvl3pPr>
      <a:lvl4pPr marL="1946275" indent="0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None/>
        <a:defRPr sz="2400">
          <a:solidFill>
            <a:schemeClr val="tx1"/>
          </a:solidFill>
          <a:latin typeface="+mj-lt"/>
        </a:defRPr>
      </a:lvl4pPr>
      <a:lvl5pPr marL="2365375" indent="0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None/>
        <a:defRPr sz="2400">
          <a:solidFill>
            <a:schemeClr val="tx1"/>
          </a:solidFill>
          <a:latin typeface="+mj-lt"/>
        </a:defRPr>
      </a:lvl5pPr>
      <a:lvl6pPr marL="3051175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6pPr>
      <a:lvl7pPr marL="3508375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7pPr>
      <a:lvl8pPr marL="3965575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8pPr>
      <a:lvl9pPr marL="4422775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BEF45-BAAB-734C-80F3-0550D976E15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A2C25-3E0E-C841-8756-4B8592F292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9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tif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platzhalter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" t="547" r="1259" b="31147"/>
          <a:stretch/>
        </p:blipFill>
        <p:spPr bwMode="auto">
          <a:xfrm>
            <a:off x="-24681" y="-27384"/>
            <a:ext cx="12241361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ctrTitle" sz="quarter"/>
          </p:nvPr>
        </p:nvSpPr>
        <p:spPr>
          <a:xfrm>
            <a:off x="554358" y="4509120"/>
            <a:ext cx="11076516" cy="1254125"/>
          </a:xfrm>
          <a:noFill/>
        </p:spPr>
        <p:txBody>
          <a:bodyPr/>
          <a:lstStyle/>
          <a:p>
            <a:pPr algn="r"/>
            <a:r>
              <a:rPr lang="en-US" dirty="0">
                <a:latin typeface="+mj-lt"/>
              </a:rPr>
              <a:t>a</a:t>
            </a:r>
            <a:r>
              <a:rPr lang="en-US" dirty="0" smtClean="0">
                <a:latin typeface="+mj-lt"/>
              </a:rPr>
              <a:t>ugmented learning for the digital campus</a:t>
            </a:r>
            <a:r>
              <a:rPr lang="en-US" sz="6600" dirty="0" smtClean="0">
                <a:latin typeface="+mj-lt"/>
              </a:rPr>
              <a:t> </a:t>
            </a:r>
            <a:endParaRPr lang="de-CH" sz="6600" dirty="0">
              <a:latin typeface="+mj-lt"/>
            </a:endParaRPr>
          </a:p>
        </p:txBody>
      </p:sp>
      <p:pic>
        <p:nvPicPr>
          <p:cNvPr id="4" name="Picture 12" descr="htw_chur_rg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6858"/>
            <a:ext cx="30607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Grafik 4"/>
          <p:cNvPicPr preferRelativeResize="0"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6427720"/>
            <a:ext cx="1554027" cy="179710"/>
          </a:xfrm>
          <a:prstGeom prst="rect">
            <a:avLst/>
          </a:prstGeom>
        </p:spPr>
      </p:pic>
      <p:sp>
        <p:nvSpPr>
          <p:cNvPr id="6" name="Rectangle 10"/>
          <p:cNvSpPr txBox="1">
            <a:spLocks noChangeArrowheads="1"/>
          </p:cNvSpPr>
          <p:nvPr/>
        </p:nvSpPr>
        <p:spPr bwMode="auto">
          <a:xfrm>
            <a:off x="4478465" y="6340969"/>
            <a:ext cx="276966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CH" sz="1400" dirty="0">
                <a:solidFill>
                  <a:srgbClr val="000000"/>
                </a:solidFill>
                <a:latin typeface="Arial" charset="0"/>
              </a:rPr>
              <a:t>FHO Fachhochschule Ostschweiz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171" y="6287215"/>
            <a:ext cx="3240000" cy="442452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24680" y="6263045"/>
            <a:ext cx="12167320" cy="5707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Gleichschenkliges Dreieck 11"/>
          <p:cNvSpPr/>
          <p:nvPr/>
        </p:nvSpPr>
        <p:spPr>
          <a:xfrm>
            <a:off x="0" y="3625402"/>
            <a:ext cx="12192000" cy="109974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Foliennummernplatzhalter 2"/>
          <p:cNvSpPr txBox="1">
            <a:spLocks/>
          </p:cNvSpPr>
          <p:nvPr/>
        </p:nvSpPr>
        <p:spPr>
          <a:xfrm>
            <a:off x="1690188" y="5765286"/>
            <a:ext cx="9890125" cy="357814"/>
          </a:xfrm>
          <a:prstGeom prst="rect">
            <a:avLst/>
          </a:prstGeom>
        </p:spPr>
        <p:txBody>
          <a:bodyPr/>
          <a:lstStyle>
            <a:defPPr>
              <a:defRPr lang="de-CH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/>
            <a:r>
              <a:rPr lang="de-CH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prof. </a:t>
            </a:r>
            <a:r>
              <a:rPr lang="de-CH" dirty="0" err="1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dr.</a:t>
            </a:r>
            <a:r>
              <a:rPr lang="de-CH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CH" dirty="0" err="1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c</a:t>
            </a:r>
            <a:r>
              <a:rPr lang="de-CH" dirty="0" err="1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hristian</a:t>
            </a:r>
            <a:r>
              <a:rPr lang="de-CH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CH" dirty="0" err="1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glahn</a:t>
            </a:r>
            <a:r>
              <a:rPr lang="de-CH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@phish108 @</a:t>
            </a:r>
            <a:r>
              <a:rPr lang="de-CH" dirty="0" err="1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htwblc</a:t>
            </a:r>
            <a:r>
              <a:rPr lang="de-CH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/>
            </a:r>
            <a:br>
              <a:rPr lang="de-CH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</a:br>
            <a:endParaRPr lang="en-US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7968208" y="68801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sz="1050" dirty="0">
                <a:latin typeface="+mn-lt"/>
              </a:rPr>
              <a:t>http://www.wareable.com/google/the-best-google-cardboard-apps</a:t>
            </a:r>
          </a:p>
        </p:txBody>
      </p:sp>
    </p:spTree>
    <p:extLst>
      <p:ext uri="{BB962C8B-B14F-4D97-AF65-F5344CB8AC3E}">
        <p14:creationId xmlns:p14="http://schemas.microsoft.com/office/powerpoint/2010/main" val="161188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962673"/>
          </a:xfrm>
        </p:spPr>
        <p:txBody>
          <a:bodyPr/>
          <a:lstStyle/>
          <a:p>
            <a:pPr algn="ctr"/>
            <a:r>
              <a:rPr lang="de-CH" sz="4800" dirty="0" err="1" smtClean="0">
                <a:latin typeface="+mj-lt"/>
              </a:rPr>
              <a:t>the</a:t>
            </a:r>
            <a:r>
              <a:rPr lang="de-CH" sz="4800" dirty="0" smtClean="0">
                <a:latin typeface="+mj-lt"/>
              </a:rPr>
              <a:t> e in </a:t>
            </a:r>
            <a:r>
              <a:rPr lang="de-CH" sz="4800" dirty="0" err="1" smtClean="0">
                <a:latin typeface="+mj-lt"/>
              </a:rPr>
              <a:t>dig</a:t>
            </a:r>
            <a:r>
              <a:rPr lang="de-CH" sz="4800" dirty="0" err="1" smtClean="0">
                <a:solidFill>
                  <a:srgbClr val="5BA3B3"/>
                </a:solidFill>
                <a:latin typeface="+mj-lt"/>
              </a:rPr>
              <a:t>ee</a:t>
            </a:r>
            <a:r>
              <a:rPr lang="de-CH" sz="4800" dirty="0" err="1" smtClean="0">
                <a:latin typeface="+mj-lt"/>
              </a:rPr>
              <a:t>talization</a:t>
            </a:r>
            <a:r>
              <a:rPr lang="de-CH" sz="4800" dirty="0" smtClean="0">
                <a:latin typeface="+mj-lt"/>
              </a:rPr>
              <a:t> stand </a:t>
            </a:r>
            <a:r>
              <a:rPr lang="de-CH" sz="4800" dirty="0" err="1" smtClean="0">
                <a:latin typeface="+mj-lt"/>
              </a:rPr>
              <a:t>for</a:t>
            </a:r>
            <a:r>
              <a:rPr lang="de-CH" sz="4800" dirty="0" smtClean="0">
                <a:latin typeface="+mj-lt"/>
              </a:rPr>
              <a:t> </a:t>
            </a:r>
            <a:br>
              <a:rPr lang="de-CH" sz="4800" dirty="0" smtClean="0">
                <a:latin typeface="+mj-lt"/>
              </a:rPr>
            </a:br>
            <a:r>
              <a:rPr lang="de-CH" sz="4800" dirty="0" err="1" smtClean="0">
                <a:latin typeface="+mj-lt"/>
              </a:rPr>
              <a:t>everything</a:t>
            </a:r>
            <a:r>
              <a:rPr lang="de-CH" sz="4800" dirty="0" smtClean="0">
                <a:latin typeface="+mj-lt"/>
              </a:rPr>
              <a:t> </a:t>
            </a:r>
            <a:r>
              <a:rPr lang="de-CH" sz="4800" dirty="0" err="1" smtClean="0">
                <a:latin typeface="+mj-lt"/>
              </a:rPr>
              <a:t>and</a:t>
            </a:r>
            <a:r>
              <a:rPr lang="de-CH" sz="4800" dirty="0" smtClean="0">
                <a:latin typeface="+mj-lt"/>
              </a:rPr>
              <a:t> </a:t>
            </a:r>
            <a:r>
              <a:rPr lang="de-CH" sz="4800" dirty="0" err="1" smtClean="0">
                <a:latin typeface="+mj-lt"/>
              </a:rPr>
              <a:t>everybody</a:t>
            </a:r>
            <a:endParaRPr lang="de-CH" sz="4800" dirty="0"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dirty="0" smtClean="0">
                <a:latin typeface="+mj-lt"/>
              </a:rPr>
              <a:t>@phish108 @</a:t>
            </a:r>
            <a:r>
              <a:rPr lang="de-CH" dirty="0" err="1" smtClean="0">
                <a:latin typeface="+mj-lt"/>
              </a:rPr>
              <a:t>htwblc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54053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962673"/>
          </a:xfrm>
        </p:spPr>
        <p:txBody>
          <a:bodyPr/>
          <a:lstStyle/>
          <a:p>
            <a:pPr algn="ctr"/>
            <a:r>
              <a:rPr lang="de-CH" sz="4800" dirty="0" err="1" smtClean="0">
                <a:latin typeface="+mj-lt"/>
              </a:rPr>
              <a:t>the</a:t>
            </a:r>
            <a:r>
              <a:rPr lang="de-CH" sz="4800" dirty="0" smtClean="0">
                <a:latin typeface="+mj-lt"/>
              </a:rPr>
              <a:t> t in </a:t>
            </a:r>
            <a:r>
              <a:rPr lang="de-CH" sz="4800" dirty="0" err="1" smtClean="0">
                <a:latin typeface="+mj-lt"/>
              </a:rPr>
              <a:t>dig</a:t>
            </a:r>
            <a:r>
              <a:rPr lang="de-CH" sz="4800" dirty="0" err="1" smtClean="0">
                <a:solidFill>
                  <a:srgbClr val="5BA3B3"/>
                </a:solidFill>
                <a:latin typeface="+mj-lt"/>
              </a:rPr>
              <a:t>ee</a:t>
            </a:r>
            <a:r>
              <a:rPr lang="de-CH" sz="4800" dirty="0" err="1" smtClean="0">
                <a:latin typeface="+mj-lt"/>
              </a:rPr>
              <a:t>talization</a:t>
            </a:r>
            <a:r>
              <a:rPr lang="de-CH" sz="4800" dirty="0" smtClean="0">
                <a:latin typeface="+mj-lt"/>
              </a:rPr>
              <a:t> stand </a:t>
            </a:r>
            <a:r>
              <a:rPr lang="de-CH" sz="4800" dirty="0" err="1" smtClean="0">
                <a:latin typeface="+mj-lt"/>
              </a:rPr>
              <a:t>for</a:t>
            </a:r>
            <a:r>
              <a:rPr lang="de-CH" sz="4800" dirty="0" smtClean="0">
                <a:latin typeface="+mj-lt"/>
              </a:rPr>
              <a:t> </a:t>
            </a:r>
            <a:br>
              <a:rPr lang="de-CH" sz="4800" dirty="0" smtClean="0">
                <a:latin typeface="+mj-lt"/>
              </a:rPr>
            </a:br>
            <a:r>
              <a:rPr lang="de-CH" sz="4800" dirty="0" smtClean="0">
                <a:latin typeface="+mj-lt"/>
              </a:rPr>
              <a:t>transformative </a:t>
            </a:r>
            <a:r>
              <a:rPr lang="de-CH" sz="4800" dirty="0" err="1" smtClean="0">
                <a:latin typeface="+mj-lt"/>
              </a:rPr>
              <a:t>thinking</a:t>
            </a:r>
            <a:endParaRPr lang="de-CH" sz="4800" dirty="0"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dirty="0" smtClean="0">
                <a:latin typeface="+mj-lt"/>
              </a:rPr>
              <a:t>@phish108 @</a:t>
            </a:r>
            <a:r>
              <a:rPr lang="de-CH" dirty="0" err="1" smtClean="0">
                <a:latin typeface="+mj-lt"/>
              </a:rPr>
              <a:t>htwblc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53315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solidFill>
                  <a:srgbClr val="D48382"/>
                </a:solidFill>
                <a:latin typeface="+mj-lt"/>
              </a:rPr>
              <a:t>dig</a:t>
            </a:r>
            <a:r>
              <a:rPr lang="en-GB" dirty="0" err="1" smtClean="0">
                <a:solidFill>
                  <a:srgbClr val="5BA3B3"/>
                </a:solidFill>
                <a:latin typeface="+mj-lt"/>
              </a:rPr>
              <a:t>ee</a:t>
            </a:r>
            <a:r>
              <a:rPr lang="en-GB" dirty="0" err="1" smtClean="0">
                <a:solidFill>
                  <a:srgbClr val="D48382"/>
                </a:solidFill>
                <a:latin typeface="+mj-lt"/>
              </a:rPr>
              <a:t>talization</a:t>
            </a:r>
            <a:r>
              <a:rPr lang="en-GB" dirty="0" smtClean="0">
                <a:solidFill>
                  <a:srgbClr val="D48382"/>
                </a:solidFill>
                <a:latin typeface="+mj-lt"/>
              </a:rPr>
              <a:t> is a scalability challenge</a:t>
            </a:r>
            <a:endParaRPr lang="en-GB" dirty="0">
              <a:solidFill>
                <a:srgbClr val="D48382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smtClean="0">
                <a:latin typeface="+mj-lt"/>
              </a:rPr>
              <a:t>@phish108 @htwblc</a:t>
            </a:r>
            <a:endParaRPr lang="en-US" dirty="0">
              <a:latin typeface="+mj-lt"/>
            </a:endParaRPr>
          </a:p>
        </p:txBody>
      </p:sp>
      <p:pic>
        <p:nvPicPr>
          <p:cNvPr id="5" name="Bild 11" descr="Standard_deviation_diagram_1895_AE.png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74A9CF"/>
              </a:clrFrom>
              <a:clrTo>
                <a:srgbClr val="74A9C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186"/>
          <a:stretch/>
        </p:blipFill>
        <p:spPr>
          <a:xfrm>
            <a:off x="609600" y="1887068"/>
            <a:ext cx="11103024" cy="370217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91344" y="4691798"/>
            <a:ext cx="1632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innovators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020599" y="3759423"/>
            <a:ext cx="2133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early adopters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087558" y="2040605"/>
            <a:ext cx="202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early majority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248128" y="2177923"/>
            <a:ext cx="1984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late adopters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9448901" y="4322466"/>
            <a:ext cx="2074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laggards</a:t>
            </a:r>
          </a:p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possibly dead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9211628" y="1380864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800" dirty="0" smtClean="0">
                <a:latin typeface="+mj-lt"/>
                <a:ea typeface="Roboto Thin" panose="02000000000000000000" pitchFamily="2" charset="0"/>
                <a:cs typeface="Roboto Thin" panose="02000000000000000000" pitchFamily="2" charset="0"/>
              </a:rPr>
              <a:t>Sutton &amp; Rao, 2014</a:t>
            </a:r>
            <a:endParaRPr lang="de-CH" dirty="0">
              <a:latin typeface="+mj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 flipV="1">
            <a:off x="3431704" y="5805264"/>
            <a:ext cx="5472608" cy="12076"/>
          </a:xfrm>
          <a:prstGeom prst="straightConnector1">
            <a:avLst/>
          </a:prstGeom>
          <a:ln w="114300">
            <a:solidFill>
              <a:srgbClr val="D4838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5589100" y="6009214"/>
            <a:ext cx="1572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i="1" dirty="0" err="1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upscaling</a:t>
            </a:r>
            <a:r>
              <a:rPr lang="de-CH" i="1" dirty="0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de-CH" i="1" dirty="0">
              <a:solidFill>
                <a:srgbClr val="D48382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 flipH="1">
            <a:off x="9840416" y="4221088"/>
            <a:ext cx="1296144" cy="993766"/>
          </a:xfrm>
          <a:prstGeom prst="straightConnector1">
            <a:avLst/>
          </a:prstGeom>
          <a:ln w="38100">
            <a:solidFill>
              <a:srgbClr val="D4838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H="1">
            <a:off x="359361" y="4478443"/>
            <a:ext cx="1296144" cy="993766"/>
          </a:xfrm>
          <a:prstGeom prst="straightConnector1">
            <a:avLst/>
          </a:prstGeom>
          <a:ln w="38100">
            <a:solidFill>
              <a:srgbClr val="D4838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H="1" flipV="1">
            <a:off x="355655" y="4691798"/>
            <a:ext cx="1277996" cy="663381"/>
          </a:xfrm>
          <a:prstGeom prst="straightConnector1">
            <a:avLst/>
          </a:prstGeom>
          <a:ln w="38100">
            <a:solidFill>
              <a:srgbClr val="D4838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H="1" flipV="1">
            <a:off x="9672399" y="4185594"/>
            <a:ext cx="1306670" cy="1029260"/>
          </a:xfrm>
          <a:prstGeom prst="straightConnector1">
            <a:avLst/>
          </a:prstGeom>
          <a:ln w="38100">
            <a:solidFill>
              <a:srgbClr val="D4838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214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dirty="0" smtClean="0">
                <a:latin typeface="+mj-lt"/>
              </a:rPr>
              <a:t>@phish108 @</a:t>
            </a:r>
            <a:r>
              <a:rPr lang="de-CH" dirty="0" err="1" smtClean="0">
                <a:latin typeface="+mj-lt"/>
              </a:rPr>
              <a:t>htwblc</a:t>
            </a:r>
            <a:endParaRPr lang="en-US" dirty="0"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77652" y="379350"/>
            <a:ext cx="11204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000" b="1" dirty="0" err="1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learning</a:t>
            </a:r>
            <a:r>
              <a:rPr lang="de-CH" sz="4000" b="1" dirty="0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CH" sz="4000" b="1" dirty="0" err="1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experiences</a:t>
            </a:r>
            <a:r>
              <a:rPr lang="de-CH" sz="4000" b="1" dirty="0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in </a:t>
            </a:r>
            <a:r>
              <a:rPr lang="de-CH" sz="4000" b="1" dirty="0" err="1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higher</a:t>
            </a:r>
            <a:r>
              <a:rPr lang="de-CH" sz="4000" b="1" dirty="0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CH" sz="4000" b="1" dirty="0" err="1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education</a:t>
            </a:r>
            <a:endParaRPr lang="de-CH" sz="4000" b="1" dirty="0">
              <a:solidFill>
                <a:srgbClr val="D48382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4799856" y="4906806"/>
            <a:ext cx="1684320" cy="311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latin typeface="+mj-lt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00" y="1290506"/>
            <a:ext cx="7056784" cy="501881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9918162" y="5736718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800" dirty="0" smtClean="0">
                <a:latin typeface="+mj-lt"/>
                <a:ea typeface="Roboto Thin" panose="02000000000000000000" pitchFamily="2" charset="0"/>
                <a:cs typeface="Roboto Thin" panose="02000000000000000000" pitchFamily="2" charset="0"/>
              </a:rPr>
              <a:t>Kuh et al. 1994</a:t>
            </a:r>
            <a:endParaRPr lang="de-CH" dirty="0">
              <a:latin typeface="+mj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288855" y="2790879"/>
            <a:ext cx="1490857" cy="307777"/>
          </a:xfrm>
          <a:prstGeom prst="rect">
            <a:avLst/>
          </a:prstGeom>
          <a:solidFill>
            <a:srgbClr val="EADEC7"/>
          </a:solidFill>
        </p:spPr>
        <p:txBody>
          <a:bodyPr wrap="none" rtlCol="0">
            <a:spAutoFit/>
          </a:bodyPr>
          <a:lstStyle/>
          <a:p>
            <a:r>
              <a:rPr lang="de-CH" sz="1400" dirty="0" err="1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I</a:t>
            </a:r>
            <a:r>
              <a:rPr lang="de-CH" sz="1400" dirty="0" err="1" smtClean="0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nclass</a:t>
            </a:r>
            <a:r>
              <a:rPr lang="de-CH" sz="1400" dirty="0" smtClean="0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 </a:t>
            </a:r>
            <a:r>
              <a:rPr lang="de-CH" sz="1400" dirty="0" err="1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A</a:t>
            </a:r>
            <a:r>
              <a:rPr lang="de-CH" sz="1400" dirty="0" err="1" smtClean="0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ctivities</a:t>
            </a:r>
            <a:endParaRPr lang="de-CH" sz="1400" dirty="0">
              <a:latin typeface="+mj-lt"/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9837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dirty="0" smtClean="0">
                <a:latin typeface="+mj-lt"/>
              </a:rPr>
              <a:t>@phish108 @</a:t>
            </a:r>
            <a:r>
              <a:rPr lang="de-CH" dirty="0" err="1" smtClean="0">
                <a:latin typeface="+mj-lt"/>
              </a:rPr>
              <a:t>htwblc</a:t>
            </a:r>
            <a:endParaRPr lang="en-US" dirty="0"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77652" y="379350"/>
            <a:ext cx="11204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000" b="1" dirty="0" err="1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b</a:t>
            </a:r>
            <a:r>
              <a:rPr lang="de-CH" sz="4000" b="1" dirty="0" err="1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lended</a:t>
            </a:r>
            <a:r>
              <a:rPr lang="de-CH" sz="4000" b="1" dirty="0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CH" sz="4000" b="1" dirty="0" err="1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learning</a:t>
            </a:r>
            <a:endParaRPr lang="de-CH" sz="4000" b="1" dirty="0">
              <a:solidFill>
                <a:srgbClr val="D48382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4799856" y="4906806"/>
            <a:ext cx="1684320" cy="311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latin typeface="+mj-lt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600" y="1290506"/>
            <a:ext cx="7056784" cy="5018814"/>
          </a:xfrm>
          <a:prstGeom prst="rect">
            <a:avLst/>
          </a:prstGeom>
        </p:spPr>
      </p:pic>
      <p:sp>
        <p:nvSpPr>
          <p:cNvPr id="3" name="Pfeil nach rechts 2"/>
          <p:cNvSpPr/>
          <p:nvPr/>
        </p:nvSpPr>
        <p:spPr>
          <a:xfrm rot="8399523">
            <a:off x="6983258" y="2022698"/>
            <a:ext cx="3384376" cy="1080120"/>
          </a:xfrm>
          <a:prstGeom prst="rightArrow">
            <a:avLst>
              <a:gd name="adj1" fmla="val 91158"/>
              <a:gd name="adj2" fmla="val 50000"/>
            </a:avLst>
          </a:prstGeom>
          <a:solidFill>
            <a:srgbClr val="D48382"/>
          </a:solidFill>
          <a:ln>
            <a:solidFill>
              <a:srgbClr val="D48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latin typeface="+mj-lt"/>
            </a:endParaRPr>
          </a:p>
        </p:txBody>
      </p:sp>
      <p:sp>
        <p:nvSpPr>
          <p:cNvPr id="7" name="Textfeld 6"/>
          <p:cNvSpPr txBox="1"/>
          <p:nvPr/>
        </p:nvSpPr>
        <p:spPr>
          <a:xfrm rot="19158449">
            <a:off x="7620774" y="2150995"/>
            <a:ext cx="2455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</a:t>
            </a:r>
            <a:r>
              <a:rPr lang="en-US" sz="2800" dirty="0" smtClean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-learning</a:t>
            </a:r>
            <a:endParaRPr lang="en-US" sz="2800" dirty="0">
              <a:solidFill>
                <a:schemeClr val="bg1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760296" y="5736718"/>
            <a:ext cx="2899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800" dirty="0" smtClean="0">
                <a:latin typeface="+mj-lt"/>
                <a:ea typeface="Roboto Thin" panose="02000000000000000000" pitchFamily="2" charset="0"/>
                <a:cs typeface="Roboto Thin" panose="02000000000000000000" pitchFamily="2" charset="0"/>
              </a:rPr>
              <a:t>Garrison &amp; Vaughan, 2008</a:t>
            </a:r>
            <a:endParaRPr lang="de-CH" dirty="0">
              <a:latin typeface="+mj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288855" y="2790879"/>
            <a:ext cx="1481239" cy="307777"/>
          </a:xfrm>
          <a:prstGeom prst="rect">
            <a:avLst/>
          </a:prstGeom>
          <a:solidFill>
            <a:srgbClr val="EADEC7"/>
          </a:solidFill>
        </p:spPr>
        <p:txBody>
          <a:bodyPr wrap="none" rtlCol="0">
            <a:spAutoFit/>
          </a:bodyPr>
          <a:lstStyle/>
          <a:p>
            <a:r>
              <a:rPr lang="de-CH" sz="1400" dirty="0" err="1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I</a:t>
            </a:r>
            <a:r>
              <a:rPr lang="de-CH" sz="1400" dirty="0" err="1" smtClean="0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nclass</a:t>
            </a:r>
            <a:r>
              <a:rPr lang="de-CH" sz="1400" dirty="0" smtClean="0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 </a:t>
            </a:r>
            <a:r>
              <a:rPr lang="de-CH" sz="1400" dirty="0" err="1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A</a:t>
            </a:r>
            <a:r>
              <a:rPr lang="de-CH" sz="1400" dirty="0" err="1" smtClean="0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ctivities</a:t>
            </a:r>
            <a:endParaRPr lang="de-CH" sz="1400" dirty="0">
              <a:latin typeface="+mj-lt"/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9641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smtClean="0">
                <a:latin typeface="+mj-lt"/>
              </a:rPr>
              <a:t>@phish108 @htwblc</a:t>
            </a:r>
            <a:br>
              <a:rPr lang="de-CH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68225" y="620688"/>
            <a:ext cx="11291974" cy="5355996"/>
          </a:xfrm>
        </p:spPr>
        <p:txBody>
          <a:bodyPr/>
          <a:lstStyle/>
          <a:p>
            <a:pPr algn="ctr"/>
            <a:r>
              <a:rPr lang="fr-CH" sz="6000" dirty="0" err="1" smtClean="0">
                <a:solidFill>
                  <a:srgbClr val="D48382"/>
                </a:solidFill>
                <a:latin typeface="+mj-lt"/>
              </a:rPr>
              <a:t>augmented</a:t>
            </a:r>
            <a:r>
              <a:rPr lang="fr-CH" sz="6000" dirty="0" smtClean="0">
                <a:solidFill>
                  <a:srgbClr val="D48382"/>
                </a:solidFill>
                <a:latin typeface="+mj-lt"/>
              </a:rPr>
              <a:t> </a:t>
            </a:r>
            <a:r>
              <a:rPr lang="fr-CH" sz="6000" dirty="0" err="1" smtClean="0">
                <a:solidFill>
                  <a:srgbClr val="D48382"/>
                </a:solidFill>
                <a:latin typeface="+mj-lt"/>
              </a:rPr>
              <a:t>learning</a:t>
            </a:r>
            <a:endParaRPr lang="de-CH" sz="6000" dirty="0">
              <a:solidFill>
                <a:srgbClr val="D4838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727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1127448" y="1430260"/>
            <a:ext cx="10225136" cy="495106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C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latin typeface="+mj-lt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1271464" y="1852955"/>
            <a:ext cx="7776864" cy="40856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dirty="0" smtClean="0">
                <a:latin typeface="+mj-lt"/>
              </a:rPr>
              <a:t>@phish108 @</a:t>
            </a:r>
            <a:r>
              <a:rPr lang="de-CH" dirty="0" err="1" smtClean="0">
                <a:latin typeface="+mj-lt"/>
              </a:rPr>
              <a:t>htwblc</a:t>
            </a:r>
            <a:endParaRPr lang="en-US" dirty="0"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77652" y="379350"/>
            <a:ext cx="11204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4000" b="1" dirty="0" err="1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de-CH" sz="4000" b="1" dirty="0" err="1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ugmented</a:t>
            </a:r>
            <a:r>
              <a:rPr lang="de-CH" sz="4000" b="1" dirty="0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CH" sz="4000" b="1" dirty="0" err="1" smtClean="0">
                <a:solidFill>
                  <a:srgbClr val="D48382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learning</a:t>
            </a:r>
            <a:endParaRPr lang="de-CH" sz="4000" b="1" dirty="0">
              <a:solidFill>
                <a:srgbClr val="D48382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5028" y="2108097"/>
            <a:ext cx="4845228" cy="3575316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199456" y="3664922"/>
            <a:ext cx="2455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technologies</a:t>
            </a:r>
            <a:endParaRPr lang="en-US" sz="2800" b="1" dirty="0">
              <a:solidFill>
                <a:srgbClr val="000000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383178" y="3669548"/>
            <a:ext cx="3185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quality</a:t>
            </a:r>
            <a:endParaRPr lang="en-US" sz="2800" b="1" dirty="0">
              <a:solidFill>
                <a:srgbClr val="000000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471734" y="3243413"/>
            <a:ext cx="1024639" cy="230832"/>
          </a:xfrm>
          <a:prstGeom prst="rect">
            <a:avLst/>
          </a:prstGeom>
          <a:solidFill>
            <a:srgbClr val="E3D7C0"/>
          </a:solidFill>
        </p:spPr>
        <p:txBody>
          <a:bodyPr wrap="none" rtlCol="0">
            <a:spAutoFit/>
          </a:bodyPr>
          <a:lstStyle/>
          <a:p>
            <a:r>
              <a:rPr lang="de-CH" sz="900" dirty="0" err="1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I</a:t>
            </a:r>
            <a:r>
              <a:rPr lang="de-CH" sz="900" dirty="0" err="1" smtClean="0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nclass</a:t>
            </a:r>
            <a:r>
              <a:rPr lang="de-CH" sz="900" dirty="0" smtClean="0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 </a:t>
            </a:r>
            <a:r>
              <a:rPr lang="de-CH" sz="900" dirty="0" err="1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A</a:t>
            </a:r>
            <a:r>
              <a:rPr lang="de-CH" sz="900" dirty="0" err="1" smtClean="0">
                <a:latin typeface="+mj-lt"/>
                <a:ea typeface="Roboto Black" panose="02000000000000000000" pitchFamily="2" charset="0"/>
                <a:cs typeface="Roboto Black" panose="02000000000000000000" pitchFamily="2" charset="0"/>
              </a:rPr>
              <a:t>ctivities</a:t>
            </a:r>
            <a:endParaRPr lang="de-CH" sz="900" dirty="0">
              <a:latin typeface="+mj-lt"/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2153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5904656"/>
          </a:xfrm>
        </p:spPr>
        <p:txBody>
          <a:bodyPr/>
          <a:lstStyle/>
          <a:p>
            <a:pPr algn="ctr"/>
            <a:r>
              <a:rPr lang="de-CH" b="0" dirty="0" err="1" smtClean="0">
                <a:solidFill>
                  <a:srgbClr val="5BA3B3"/>
                </a:solidFill>
              </a:rPr>
              <a:t>evidence-based</a:t>
            </a:r>
            <a:r>
              <a:rPr lang="de-CH" b="0" dirty="0" smtClean="0">
                <a:solidFill>
                  <a:srgbClr val="5BA3B3"/>
                </a:solidFill>
              </a:rPr>
              <a:t> </a:t>
            </a:r>
            <a:r>
              <a:rPr lang="de-CH" b="0" dirty="0" err="1" smtClean="0">
                <a:solidFill>
                  <a:srgbClr val="5BA3B3"/>
                </a:solidFill>
              </a:rPr>
              <a:t>learning</a:t>
            </a:r>
            <a:r>
              <a:rPr lang="de-CH" b="0" dirty="0" smtClean="0">
                <a:solidFill>
                  <a:srgbClr val="5BA3B3"/>
                </a:solidFill>
              </a:rPr>
              <a:t> 2017</a:t>
            </a:r>
            <a:br>
              <a:rPr lang="de-CH" b="0" dirty="0" smtClean="0">
                <a:solidFill>
                  <a:srgbClr val="5BA3B3"/>
                </a:solidFill>
              </a:rPr>
            </a:br>
            <a:r>
              <a:rPr lang="de-CH" b="0" i="1" dirty="0" smtClean="0">
                <a:solidFill>
                  <a:srgbClr val="5BA3B3"/>
                </a:solidFill>
              </a:rPr>
              <a:t/>
            </a:r>
            <a:br>
              <a:rPr lang="de-CH" b="0" i="1" dirty="0" smtClean="0">
                <a:solidFill>
                  <a:srgbClr val="5BA3B3"/>
                </a:solidFill>
              </a:rPr>
            </a:br>
            <a:r>
              <a:rPr lang="de-CH" sz="5400" b="0" i="1" dirty="0" smtClean="0">
                <a:solidFill>
                  <a:srgbClr val="5BA3B3"/>
                </a:solidFill>
              </a:rPr>
              <a:t>listen </a:t>
            </a:r>
            <a:r>
              <a:rPr lang="de-CH" sz="5400" b="0" i="1" dirty="0" err="1" smtClean="0">
                <a:solidFill>
                  <a:srgbClr val="5BA3B3"/>
                </a:solidFill>
              </a:rPr>
              <a:t>less</a:t>
            </a:r>
            <a:r>
              <a:rPr lang="de-CH" sz="5400" b="0" i="1" dirty="0" smtClean="0">
                <a:solidFill>
                  <a:srgbClr val="5BA3B3"/>
                </a:solidFill>
              </a:rPr>
              <a:t> </a:t>
            </a:r>
            <a:r>
              <a:rPr lang="de-CH" b="0" dirty="0" smtClean="0">
                <a:solidFill>
                  <a:srgbClr val="5BA3B3"/>
                </a:solidFill>
              </a:rPr>
              <a:t/>
            </a:r>
            <a:br>
              <a:rPr lang="de-CH" b="0" dirty="0" smtClean="0">
                <a:solidFill>
                  <a:srgbClr val="5BA3B3"/>
                </a:solidFill>
              </a:rPr>
            </a:br>
            <a:r>
              <a:rPr lang="de-CH" sz="5400" dirty="0" err="1" smtClean="0">
                <a:solidFill>
                  <a:srgbClr val="5BA3B3"/>
                </a:solidFill>
              </a:rPr>
              <a:t>measure</a:t>
            </a:r>
            <a:r>
              <a:rPr lang="de-CH" sz="5400" dirty="0" smtClean="0">
                <a:solidFill>
                  <a:srgbClr val="5BA3B3"/>
                </a:solidFill>
              </a:rPr>
              <a:t> </a:t>
            </a:r>
            <a:r>
              <a:rPr lang="de-CH" sz="5400" dirty="0" err="1" smtClean="0">
                <a:solidFill>
                  <a:srgbClr val="5BA3B3"/>
                </a:solidFill>
              </a:rPr>
              <a:t>more</a:t>
            </a:r>
            <a:endParaRPr lang="de-CH" sz="5400" i="1" dirty="0">
              <a:solidFill>
                <a:srgbClr val="5BA3B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1692275" y="6378442"/>
            <a:ext cx="9890125" cy="357814"/>
          </a:xfrm>
        </p:spPr>
        <p:txBody>
          <a:bodyPr/>
          <a:lstStyle/>
          <a:p>
            <a:r>
              <a:rPr lang="de-CH" dirty="0" smtClean="0"/>
              <a:t>@phish108 @</a:t>
            </a:r>
            <a:r>
              <a:rPr lang="de-CH" dirty="0" err="1" smtClean="0"/>
              <a:t>htwblc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122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CH" dirty="0" err="1">
                <a:solidFill>
                  <a:srgbClr val="5BA3B3"/>
                </a:solidFill>
                <a:latin typeface="+mj-lt"/>
              </a:rPr>
              <a:t>l</a:t>
            </a:r>
            <a:r>
              <a:rPr lang="de-CH" dirty="0" err="1" smtClean="0">
                <a:solidFill>
                  <a:srgbClr val="5BA3B3"/>
                </a:solidFill>
                <a:latin typeface="+mj-lt"/>
              </a:rPr>
              <a:t>evels</a:t>
            </a:r>
            <a:r>
              <a:rPr lang="de-CH" dirty="0" smtClean="0">
                <a:solidFill>
                  <a:srgbClr val="5BA3B3"/>
                </a:solidFill>
                <a:latin typeface="+mj-lt"/>
              </a:rPr>
              <a:t> </a:t>
            </a:r>
            <a:r>
              <a:rPr lang="de-CH" dirty="0" err="1" smtClean="0">
                <a:solidFill>
                  <a:srgbClr val="5BA3B3"/>
                </a:solidFill>
                <a:latin typeface="+mj-lt"/>
              </a:rPr>
              <a:t>of</a:t>
            </a:r>
            <a:r>
              <a:rPr lang="de-CH" dirty="0" smtClean="0">
                <a:solidFill>
                  <a:srgbClr val="5BA3B3"/>
                </a:solidFill>
                <a:latin typeface="+mj-lt"/>
              </a:rPr>
              <a:t> </a:t>
            </a:r>
            <a:r>
              <a:rPr lang="de-CH" dirty="0" err="1" smtClean="0">
                <a:solidFill>
                  <a:srgbClr val="5BA3B3"/>
                </a:solidFill>
                <a:latin typeface="+mj-lt"/>
              </a:rPr>
              <a:t>augmentation</a:t>
            </a:r>
            <a:endParaRPr lang="de-CH" dirty="0">
              <a:solidFill>
                <a:srgbClr val="5BA3B3"/>
              </a:solidFill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@phish108 @</a:t>
            </a:r>
            <a:r>
              <a:rPr lang="en-US" dirty="0" err="1" smtClean="0">
                <a:latin typeface="+mj-lt"/>
              </a:rPr>
              <a:t>htwblc</a:t>
            </a:r>
            <a:endParaRPr lang="en-US" dirty="0">
              <a:latin typeface="+mj-lt"/>
            </a:endParaRPr>
          </a:p>
        </p:txBody>
      </p:sp>
      <p:pic>
        <p:nvPicPr>
          <p:cNvPr id="5" name="Inhaltsplatzhalter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09804" y="1700808"/>
            <a:ext cx="11172392" cy="4304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feld 5"/>
          <p:cNvSpPr txBox="1"/>
          <p:nvPr/>
        </p:nvSpPr>
        <p:spPr>
          <a:xfrm>
            <a:off x="1271464" y="5619437"/>
            <a:ext cx="147869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structuring</a:t>
            </a:r>
            <a:endParaRPr lang="en-US" sz="1600" dirty="0">
              <a:solidFill>
                <a:srgbClr val="000000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168343" y="5619437"/>
            <a:ext cx="141548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organizing</a:t>
            </a:r>
            <a:endParaRPr lang="en-US" sz="1600" dirty="0">
              <a:solidFill>
                <a:srgbClr val="000000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871864" y="5604048"/>
            <a:ext cx="17908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000000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flexibility</a:t>
            </a:r>
            <a:endParaRPr lang="en-US" sz="1800" dirty="0">
              <a:solidFill>
                <a:srgbClr val="000000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978312" y="5621178"/>
            <a:ext cx="214202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contextualizing</a:t>
            </a:r>
            <a:endParaRPr lang="en-US" sz="2000" b="1" dirty="0">
              <a:solidFill>
                <a:srgbClr val="000000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9129388" y="5373216"/>
            <a:ext cx="245301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personalizing</a:t>
            </a: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socializing</a:t>
            </a:r>
            <a:endParaRPr lang="en-US" b="1" dirty="0">
              <a:solidFill>
                <a:srgbClr val="000000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367763" y="3102059"/>
            <a:ext cx="1242648" cy="954107"/>
          </a:xfrm>
          <a:prstGeom prst="rect">
            <a:avLst/>
          </a:prstGeom>
          <a:solidFill>
            <a:srgbClr val="EFEFE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content </a:t>
            </a:r>
          </a:p>
          <a:p>
            <a:pPr algn="ctr"/>
            <a:r>
              <a:rPr lang="en-US" sz="1400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management</a:t>
            </a:r>
          </a:p>
          <a:p>
            <a:pPr algn="ctr"/>
            <a:endParaRPr lang="en-US" sz="1400" dirty="0" smtClean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en-US" sz="1400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OER</a:t>
            </a:r>
            <a:endParaRPr lang="en-US" sz="1400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319691" y="3233301"/>
            <a:ext cx="1242648" cy="523220"/>
          </a:xfrm>
          <a:prstGeom prst="rect">
            <a:avLst/>
          </a:prstGeom>
          <a:solidFill>
            <a:srgbClr val="EFEFE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course </a:t>
            </a:r>
          </a:p>
          <a:p>
            <a:pPr algn="ctr"/>
            <a:r>
              <a:rPr lang="en-US" sz="1400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management</a:t>
            </a:r>
            <a:endParaRPr lang="en-US" sz="1400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833589" y="3212976"/>
            <a:ext cx="1927265" cy="584775"/>
          </a:xfrm>
          <a:prstGeom prst="rect">
            <a:avLst/>
          </a:prstGeom>
          <a:solidFill>
            <a:srgbClr val="D4BD8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non-referential</a:t>
            </a:r>
          </a:p>
          <a:p>
            <a:pPr algn="ctr"/>
            <a:r>
              <a:rPr lang="en-US" sz="1600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activities</a:t>
            </a:r>
            <a:endParaRPr lang="en-US" sz="1600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032104" y="3140968"/>
            <a:ext cx="1897768" cy="707886"/>
          </a:xfrm>
          <a:prstGeom prst="rect">
            <a:avLst/>
          </a:prstGeom>
          <a:solidFill>
            <a:srgbClr val="D4838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multi-modal 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activities</a:t>
            </a:r>
            <a:endParaRPr lang="en-US" sz="2000" dirty="0">
              <a:solidFill>
                <a:schemeClr val="bg1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353191" y="3102059"/>
            <a:ext cx="2087431" cy="830997"/>
          </a:xfrm>
          <a:prstGeom prst="rect">
            <a:avLst/>
          </a:prstGeom>
          <a:solidFill>
            <a:srgbClr val="5BA3B3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data-driven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augmentation</a:t>
            </a:r>
            <a:endParaRPr lang="en-US" dirty="0">
              <a:solidFill>
                <a:schemeClr val="bg1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042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CH" dirty="0" err="1" smtClean="0">
                <a:solidFill>
                  <a:srgbClr val="5BA3B3"/>
                </a:solidFill>
                <a:latin typeface="+mn-lt"/>
              </a:rPr>
              <a:t>is</a:t>
            </a:r>
            <a:r>
              <a:rPr lang="de-CH" dirty="0" smtClean="0">
                <a:solidFill>
                  <a:srgbClr val="5BA3B3"/>
                </a:solidFill>
                <a:latin typeface="+mn-lt"/>
              </a:rPr>
              <a:t> </a:t>
            </a:r>
            <a:r>
              <a:rPr lang="de-CH" dirty="0" err="1" smtClean="0">
                <a:solidFill>
                  <a:srgbClr val="5BA3B3"/>
                </a:solidFill>
                <a:latin typeface="+mn-lt"/>
              </a:rPr>
              <a:t>everybody</a:t>
            </a:r>
            <a:r>
              <a:rPr lang="de-CH" dirty="0" smtClean="0">
                <a:solidFill>
                  <a:srgbClr val="5BA3B3"/>
                </a:solidFill>
                <a:latin typeface="+mn-lt"/>
              </a:rPr>
              <a:t> on </a:t>
            </a:r>
            <a:r>
              <a:rPr lang="de-CH" dirty="0" err="1" smtClean="0">
                <a:solidFill>
                  <a:srgbClr val="5BA3B3"/>
                </a:solidFill>
                <a:latin typeface="+mn-lt"/>
              </a:rPr>
              <a:t>board</a:t>
            </a:r>
            <a:r>
              <a:rPr lang="de-CH" dirty="0" smtClean="0">
                <a:solidFill>
                  <a:srgbClr val="5BA3B3"/>
                </a:solidFill>
                <a:latin typeface="+mn-lt"/>
              </a:rPr>
              <a:t>?</a:t>
            </a:r>
            <a:endParaRPr lang="de-CH" dirty="0">
              <a:solidFill>
                <a:srgbClr val="5BA3B3"/>
              </a:solidFill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@phish108 @</a:t>
            </a:r>
            <a:r>
              <a:rPr lang="en-US" dirty="0" err="1" smtClean="0"/>
              <a:t>htwblc</a:t>
            </a:r>
            <a:endParaRPr lang="en-US" dirty="0"/>
          </a:p>
        </p:txBody>
      </p:sp>
      <p:pic>
        <p:nvPicPr>
          <p:cNvPr id="5" name="Inhaltsplatzhalter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1329"/>
          <a:stretch/>
        </p:blipFill>
        <p:spPr bwMode="auto">
          <a:xfrm>
            <a:off x="509804" y="1700808"/>
            <a:ext cx="1117239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feld 10"/>
          <p:cNvSpPr txBox="1"/>
          <p:nvPr/>
        </p:nvSpPr>
        <p:spPr>
          <a:xfrm>
            <a:off x="1367763" y="3102059"/>
            <a:ext cx="1242648" cy="954107"/>
          </a:xfrm>
          <a:prstGeom prst="rect">
            <a:avLst/>
          </a:prstGeom>
          <a:solidFill>
            <a:srgbClr val="EFEFE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content </a:t>
            </a:r>
          </a:p>
          <a:p>
            <a:pPr algn="ctr"/>
            <a:r>
              <a:rPr lang="en-US" sz="14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management</a:t>
            </a:r>
          </a:p>
          <a:p>
            <a:pPr algn="ctr"/>
            <a:endParaRPr lang="en-US" sz="1400" dirty="0" smtClean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en-US" sz="14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OER</a:t>
            </a:r>
            <a:endParaRPr lang="en-US" sz="14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319691" y="3233301"/>
            <a:ext cx="1242648" cy="523220"/>
          </a:xfrm>
          <a:prstGeom prst="rect">
            <a:avLst/>
          </a:prstGeom>
          <a:solidFill>
            <a:srgbClr val="EFEFE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course </a:t>
            </a:r>
          </a:p>
          <a:p>
            <a:pPr algn="ctr"/>
            <a:r>
              <a:rPr lang="en-US" sz="14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management</a:t>
            </a:r>
            <a:endParaRPr lang="en-US" sz="14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833589" y="3212976"/>
            <a:ext cx="1927265" cy="584775"/>
          </a:xfrm>
          <a:prstGeom prst="rect">
            <a:avLst/>
          </a:prstGeom>
          <a:solidFill>
            <a:srgbClr val="D4BD8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non-referential</a:t>
            </a:r>
          </a:p>
          <a:p>
            <a:pPr algn="ctr"/>
            <a:r>
              <a:rPr lang="en-US" sz="16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activities</a:t>
            </a:r>
            <a:endParaRPr lang="en-US" sz="16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032104" y="3140968"/>
            <a:ext cx="1897768" cy="707886"/>
          </a:xfrm>
          <a:prstGeom prst="rect">
            <a:avLst/>
          </a:prstGeom>
          <a:solidFill>
            <a:srgbClr val="D4838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multi-modal 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activities</a:t>
            </a:r>
            <a:endParaRPr lang="en-US" sz="2000" dirty="0">
              <a:solidFill>
                <a:schemeClr val="bg1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353191" y="3102059"/>
            <a:ext cx="2087431" cy="830997"/>
          </a:xfrm>
          <a:prstGeom prst="rect">
            <a:avLst/>
          </a:prstGeom>
          <a:solidFill>
            <a:srgbClr val="5BA3B3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data-driven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augmentation</a:t>
            </a:r>
            <a:endParaRPr lang="en-US" dirty="0">
              <a:solidFill>
                <a:schemeClr val="bg1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9120337" y="5625843"/>
            <a:ext cx="2661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>
                <a:solidFill>
                  <a:srgbClr val="5BA3B3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HTW in 2015</a:t>
            </a:r>
            <a:endParaRPr lang="de-CH" b="1" dirty="0">
              <a:solidFill>
                <a:srgbClr val="5BA3B3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358639" y="4047455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3</a:t>
            </a:r>
            <a:r>
              <a:rPr lang="de-CH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%</a:t>
            </a:r>
            <a:endParaRPr lang="de-CH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666654" y="4047455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85%</a:t>
            </a:r>
            <a:endParaRPr lang="de-CH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3581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8878" y="3140968"/>
            <a:ext cx="7795520" cy="868362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smtClean="0"/>
              <a:t>@phish108 @htwblc</a:t>
            </a:r>
            <a:br>
              <a:rPr lang="de-CH" smtClean="0"/>
            </a:br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LMS message 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b="0" dirty="0" smtClean="0"/>
              <a:t>from a student to a hard-line </a:t>
            </a:r>
            <a:r>
              <a:rPr lang="en-GB" b="0" dirty="0" err="1" smtClean="0"/>
              <a:t>analog</a:t>
            </a:r>
            <a:r>
              <a:rPr lang="en-GB" b="0" dirty="0" smtClean="0"/>
              <a:t> lecturer</a:t>
            </a:r>
            <a:endParaRPr lang="en-GB" b="0" dirty="0"/>
          </a:p>
        </p:txBody>
      </p:sp>
      <p:sp>
        <p:nvSpPr>
          <p:cNvPr id="5" name="Textfeld 4"/>
          <p:cNvSpPr txBox="1"/>
          <p:nvPr/>
        </p:nvSpPr>
        <p:spPr>
          <a:xfrm>
            <a:off x="2945860" y="4365104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(you find the topic selection in your mailbox)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30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CH" dirty="0" err="1" smtClean="0">
                <a:solidFill>
                  <a:srgbClr val="5BA3B3"/>
                </a:solidFill>
                <a:latin typeface="+mn-lt"/>
              </a:rPr>
              <a:t>crossing</a:t>
            </a:r>
            <a:r>
              <a:rPr lang="de-CH" dirty="0" smtClean="0">
                <a:solidFill>
                  <a:srgbClr val="5BA3B3"/>
                </a:solidFill>
                <a:latin typeface="+mn-lt"/>
              </a:rPr>
              <a:t> </a:t>
            </a:r>
            <a:r>
              <a:rPr lang="de-CH" dirty="0" err="1" smtClean="0">
                <a:solidFill>
                  <a:srgbClr val="5BA3B3"/>
                </a:solidFill>
                <a:latin typeface="+mn-lt"/>
              </a:rPr>
              <a:t>the</a:t>
            </a:r>
            <a:r>
              <a:rPr lang="de-CH" dirty="0" smtClean="0">
                <a:solidFill>
                  <a:srgbClr val="5BA3B3"/>
                </a:solidFill>
                <a:latin typeface="+mn-lt"/>
              </a:rPr>
              <a:t> </a:t>
            </a:r>
            <a:r>
              <a:rPr lang="de-CH" dirty="0" err="1" smtClean="0">
                <a:solidFill>
                  <a:srgbClr val="5BA3B3"/>
                </a:solidFill>
                <a:latin typeface="+mn-lt"/>
              </a:rPr>
              <a:t>chasm</a:t>
            </a:r>
            <a:endParaRPr lang="de-CH" dirty="0">
              <a:solidFill>
                <a:srgbClr val="5BA3B3"/>
              </a:solidFill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@phish108 @</a:t>
            </a:r>
            <a:r>
              <a:rPr lang="en-US" dirty="0" err="1" smtClean="0"/>
              <a:t>htwblc</a:t>
            </a:r>
            <a:endParaRPr lang="en-US" dirty="0"/>
          </a:p>
        </p:txBody>
      </p:sp>
      <p:pic>
        <p:nvPicPr>
          <p:cNvPr id="5" name="Inhaltsplatzhalter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1329"/>
          <a:stretch/>
        </p:blipFill>
        <p:spPr bwMode="auto">
          <a:xfrm>
            <a:off x="509804" y="1700808"/>
            <a:ext cx="1117239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feld 10"/>
          <p:cNvSpPr txBox="1"/>
          <p:nvPr/>
        </p:nvSpPr>
        <p:spPr>
          <a:xfrm>
            <a:off x="1367763" y="3102059"/>
            <a:ext cx="1242648" cy="954107"/>
          </a:xfrm>
          <a:prstGeom prst="rect">
            <a:avLst/>
          </a:prstGeom>
          <a:solidFill>
            <a:srgbClr val="EFEFE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content </a:t>
            </a:r>
          </a:p>
          <a:p>
            <a:pPr algn="ctr"/>
            <a:r>
              <a:rPr lang="en-US" sz="14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management</a:t>
            </a:r>
          </a:p>
          <a:p>
            <a:pPr algn="ctr"/>
            <a:endParaRPr lang="en-US" sz="1400" dirty="0" smtClean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en-US" sz="14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OER</a:t>
            </a:r>
            <a:endParaRPr lang="en-US" sz="14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319691" y="3233301"/>
            <a:ext cx="1242648" cy="523220"/>
          </a:xfrm>
          <a:prstGeom prst="rect">
            <a:avLst/>
          </a:prstGeom>
          <a:solidFill>
            <a:srgbClr val="EFEFE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course </a:t>
            </a:r>
          </a:p>
          <a:p>
            <a:pPr algn="ctr"/>
            <a:r>
              <a:rPr lang="en-US" sz="14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management</a:t>
            </a:r>
            <a:endParaRPr lang="en-US" sz="14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833589" y="3212976"/>
            <a:ext cx="1927265" cy="584775"/>
          </a:xfrm>
          <a:prstGeom prst="rect">
            <a:avLst/>
          </a:prstGeom>
          <a:solidFill>
            <a:srgbClr val="D4BD8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non-referential</a:t>
            </a:r>
          </a:p>
          <a:p>
            <a:pPr algn="ctr"/>
            <a:r>
              <a:rPr lang="en-US" sz="1600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activities</a:t>
            </a:r>
            <a:endParaRPr lang="en-US" sz="16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032104" y="3140968"/>
            <a:ext cx="1897768" cy="707886"/>
          </a:xfrm>
          <a:prstGeom prst="rect">
            <a:avLst/>
          </a:prstGeom>
          <a:solidFill>
            <a:srgbClr val="D4838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multi-modal 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activities</a:t>
            </a:r>
            <a:endParaRPr lang="en-US" sz="2000" dirty="0">
              <a:solidFill>
                <a:schemeClr val="bg1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353191" y="3102059"/>
            <a:ext cx="2087431" cy="830997"/>
          </a:xfrm>
          <a:prstGeom prst="rect">
            <a:avLst/>
          </a:prstGeom>
          <a:solidFill>
            <a:srgbClr val="5BA3B3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data-driven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augmentation</a:t>
            </a:r>
            <a:endParaRPr lang="en-US" dirty="0">
              <a:solidFill>
                <a:schemeClr val="bg1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9120337" y="5625843"/>
            <a:ext cx="2661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>
                <a:solidFill>
                  <a:srgbClr val="5BA3B3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HTW in 2017</a:t>
            </a:r>
            <a:endParaRPr lang="de-CH" b="1" dirty="0">
              <a:solidFill>
                <a:srgbClr val="5BA3B3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375920" y="4047455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6</a:t>
            </a:r>
            <a:r>
              <a:rPr lang="de-CH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%</a:t>
            </a:r>
            <a:endParaRPr lang="de-CH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661000" y="4044392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65%</a:t>
            </a:r>
            <a:endParaRPr lang="de-CH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562546" y="4047455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23%</a:t>
            </a:r>
            <a:endParaRPr lang="de-CH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7752184" y="4047455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de-CH" dirty="0" smtClean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%</a:t>
            </a:r>
            <a:endParaRPr lang="de-CH" dirty="0">
              <a:solidFill>
                <a:schemeClr val="bg1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7934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5BA3B3"/>
                </a:solidFill>
                <a:latin typeface="+mj-lt"/>
              </a:rPr>
              <a:t>the pillars of augmented learning</a:t>
            </a:r>
            <a:endParaRPr lang="en-GB" dirty="0">
              <a:solidFill>
                <a:srgbClr val="5BA3B3"/>
              </a:solidFill>
              <a:latin typeface="+mj-lt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79376" y="1700808"/>
            <a:ext cx="2592288" cy="4248472"/>
          </a:xfrm>
          <a:prstGeom prst="roundRect">
            <a:avLst/>
          </a:prstGeom>
          <a:solidFill>
            <a:srgbClr val="D48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methods &amp; processes</a:t>
            </a:r>
            <a:endParaRPr lang="en-GB" dirty="0">
              <a:latin typeface="+mj-lt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335693" y="1700808"/>
            <a:ext cx="2592288" cy="4248472"/>
          </a:xfrm>
          <a:prstGeom prst="roundRect">
            <a:avLst/>
          </a:prstGeom>
          <a:solidFill>
            <a:srgbClr val="D4BD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j-lt"/>
              </a:rPr>
              <a:t>tools &amp; resources</a:t>
            </a: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192010" y="1700808"/>
            <a:ext cx="2592288" cy="4248472"/>
          </a:xfrm>
          <a:prstGeom prst="roundRect">
            <a:avLst/>
          </a:prstGeom>
          <a:solidFill>
            <a:srgbClr val="5BA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reliable infrastructure</a:t>
            </a:r>
            <a:endParaRPr lang="en-GB" dirty="0">
              <a:latin typeface="+mj-lt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9048328" y="1700808"/>
            <a:ext cx="2592288" cy="4248472"/>
          </a:xfrm>
          <a:prstGeom prst="roundRect">
            <a:avLst/>
          </a:prstGeom>
          <a:solidFill>
            <a:srgbClr val="C0C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+mj-lt"/>
              </a:rPr>
              <a:t>presence &amp; support</a:t>
            </a: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1692275" y="6373884"/>
            <a:ext cx="9890125" cy="357814"/>
          </a:xfrm>
        </p:spPr>
        <p:txBody>
          <a:bodyPr/>
          <a:lstStyle/>
          <a:p>
            <a:r>
              <a:rPr lang="de-CH" dirty="0" smtClean="0">
                <a:latin typeface="+mj-lt"/>
              </a:rPr>
              <a:t>@phish108 @</a:t>
            </a:r>
            <a:r>
              <a:rPr lang="de-CH" dirty="0" err="1" smtClean="0">
                <a:latin typeface="+mj-lt"/>
              </a:rPr>
              <a:t>htwblc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38095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962673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we could not do this without community</a:t>
            </a:r>
            <a:endParaRPr lang="en-GB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dirty="0" smtClean="0"/>
              <a:t>@phish108 @</a:t>
            </a:r>
            <a:r>
              <a:rPr lang="de-CH" dirty="0" err="1" smtClean="0"/>
              <a:t>htwblc</a:t>
            </a: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427090" y="2132856"/>
            <a:ext cx="2740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D48382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ETWG </a:t>
            </a:r>
            <a:endParaRPr lang="en-US" sz="3600" b="1" dirty="0">
              <a:solidFill>
                <a:srgbClr val="D48382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240016" y="4005064"/>
            <a:ext cx="2740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D48382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eduhub</a:t>
            </a:r>
            <a:endParaRPr lang="en-US" sz="3600" b="1" dirty="0">
              <a:solidFill>
                <a:srgbClr val="D48382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951984" y="1484784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SAMOO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639616" y="3836952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SIG Mobile Learning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145979" y="1080753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SIG E-Assessment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547421" y="5765194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SIG e-portfolio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896200" y="2280723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SIG VIDEO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472264" y="4756812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ILIASuisse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271464" y="4581128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OpenOLAT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714294" y="5161183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SIG OER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60033" y="1860793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SIG </a:t>
            </a:r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SwissMOOC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9048328" y="1531700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SIG Quality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7322443" y="5497062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SEB Consortium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2391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962673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synergies across institutions</a:t>
            </a:r>
            <a:endParaRPr lang="en-GB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smtClean="0"/>
              <a:t>@phish108 @htwblc</a:t>
            </a: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427090" y="2132856"/>
            <a:ext cx="2740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D48382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ETWG </a:t>
            </a:r>
            <a:endParaRPr lang="en-US" sz="3600" b="1" dirty="0">
              <a:solidFill>
                <a:srgbClr val="D48382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240016" y="4005064"/>
            <a:ext cx="2740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D48382"/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eduhub</a:t>
            </a:r>
            <a:endParaRPr lang="en-US" sz="3600" b="1" dirty="0">
              <a:solidFill>
                <a:srgbClr val="D48382"/>
              </a:solidFill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2887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smtClean="0">
                <a:latin typeface="+mj-lt"/>
              </a:rPr>
              <a:t>@phish108 @htwblc</a:t>
            </a:r>
            <a:br>
              <a:rPr lang="de-CH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68225" y="305252"/>
            <a:ext cx="11291974" cy="5860052"/>
          </a:xfrm>
        </p:spPr>
        <p:txBody>
          <a:bodyPr/>
          <a:lstStyle/>
          <a:p>
            <a:pPr algn="ctr"/>
            <a:r>
              <a:rPr lang="en-GB" sz="4800" dirty="0" smtClean="0">
                <a:latin typeface="+mj-lt"/>
              </a:rPr>
              <a:t>most academic courses use some form of digital support</a:t>
            </a:r>
            <a:endParaRPr lang="en-GB" sz="4800" dirty="0">
              <a:latin typeface="+mj-lt"/>
            </a:endParaRPr>
          </a:p>
        </p:txBody>
      </p:sp>
      <p:sp>
        <p:nvSpPr>
          <p:cNvPr id="5" name="Inhaltsplatzhalter 1"/>
          <p:cNvSpPr txBox="1">
            <a:spLocks/>
          </p:cNvSpPr>
          <p:nvPr/>
        </p:nvSpPr>
        <p:spPr bwMode="auto">
          <a:xfrm>
            <a:off x="9142431" y="4509120"/>
            <a:ext cx="1506325" cy="42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75" indent="-3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94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10000"/>
              <a:buFont typeface="Symbol" panose="05050102010706020507" pitchFamily="18" charset="2"/>
              <a:buChar char="-"/>
              <a:defRPr sz="2400">
                <a:solidFill>
                  <a:schemeClr val="tx1"/>
                </a:solidFill>
                <a:latin typeface="+mj-lt"/>
              </a:defRPr>
            </a:lvl2pPr>
            <a:lvl3pPr marL="1527175" indent="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1946275" indent="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4pPr>
            <a:lvl5pPr marL="2365375" indent="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5pPr>
            <a:lvl6pPr marL="30511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6pPr>
            <a:lvl7pPr marL="3508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7pPr>
            <a:lvl8pPr marL="39655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8pPr>
            <a:lvl9pPr marL="44227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r>
              <a:rPr lang="fr-CH" kern="0" dirty="0" err="1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MOOCs</a:t>
            </a:r>
            <a:endParaRPr lang="de-CH" kern="0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631504" y="1268760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learning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material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427551" y="836712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e-assessment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553349" y="1159235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e-portfolios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271464" y="4720038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telepresence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951984" y="5120148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flipped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classroom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783632" y="5582649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mobile learning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449246" y="1732534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classroom support</a:t>
            </a:r>
          </a:p>
        </p:txBody>
      </p:sp>
    </p:spTree>
    <p:extLst>
      <p:ext uri="{BB962C8B-B14F-4D97-AF65-F5344CB8AC3E}">
        <p14:creationId xmlns:p14="http://schemas.microsoft.com/office/powerpoint/2010/main" val="258393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smtClean="0">
                <a:latin typeface="+mj-lt"/>
              </a:rPr>
              <a:t>@phish108 @htwblc</a:t>
            </a:r>
            <a:br>
              <a:rPr lang="de-CH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68225" y="305252"/>
            <a:ext cx="11291974" cy="5860052"/>
          </a:xfrm>
        </p:spPr>
        <p:txBody>
          <a:bodyPr/>
          <a:lstStyle/>
          <a:p>
            <a:pPr algn="ctr"/>
            <a:r>
              <a:rPr lang="en-GB" sz="4400" dirty="0" smtClean="0">
                <a:latin typeface="+mj-lt"/>
              </a:rPr>
              <a:t>almost all of the 200’000 students in Switzerland work with </a:t>
            </a:r>
            <a:br>
              <a:rPr lang="en-GB" sz="4400" dirty="0" smtClean="0">
                <a:latin typeface="+mj-lt"/>
              </a:rPr>
            </a:br>
            <a:r>
              <a:rPr lang="en-GB" sz="4400" dirty="0" smtClean="0">
                <a:latin typeface="+mj-lt"/>
              </a:rPr>
              <a:t>educational technology regularly</a:t>
            </a:r>
            <a:endParaRPr lang="en-GB" sz="4400" dirty="0">
              <a:latin typeface="+mj-lt"/>
            </a:endParaRPr>
          </a:p>
        </p:txBody>
      </p:sp>
      <p:sp>
        <p:nvSpPr>
          <p:cNvPr id="5" name="Inhaltsplatzhalter 1"/>
          <p:cNvSpPr txBox="1">
            <a:spLocks/>
          </p:cNvSpPr>
          <p:nvPr/>
        </p:nvSpPr>
        <p:spPr bwMode="auto">
          <a:xfrm>
            <a:off x="9142431" y="4509120"/>
            <a:ext cx="1506325" cy="42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75" indent="-3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9425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10000"/>
              <a:buFont typeface="Symbol" panose="05050102010706020507" pitchFamily="18" charset="2"/>
              <a:buChar char="-"/>
              <a:defRPr sz="2400">
                <a:solidFill>
                  <a:schemeClr val="tx1"/>
                </a:solidFill>
                <a:latin typeface="+mj-lt"/>
              </a:defRPr>
            </a:lvl2pPr>
            <a:lvl3pPr marL="1527175" indent="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3pPr>
            <a:lvl4pPr marL="1946275" indent="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4pPr>
            <a:lvl5pPr marL="2365375" indent="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5pPr>
            <a:lvl6pPr marL="30511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6pPr>
            <a:lvl7pPr marL="35083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7pPr>
            <a:lvl8pPr marL="39655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8pPr>
            <a:lvl9pPr marL="44227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r>
              <a:rPr lang="fr-CH" kern="0" dirty="0" err="1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MOOCs</a:t>
            </a:r>
            <a:endParaRPr lang="de-CH" kern="0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631504" y="1268760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learning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material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427551" y="836712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e-assessment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553349" y="1159235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e-portfolios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271464" y="4720038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telepresence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951984" y="5120148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flipped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classroom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783632" y="5582649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mobile learning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449246" y="1732534"/>
            <a:ext cx="2740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classroom support</a:t>
            </a:r>
          </a:p>
        </p:txBody>
      </p:sp>
    </p:spTree>
    <p:extLst>
      <p:ext uri="{BB962C8B-B14F-4D97-AF65-F5344CB8AC3E}">
        <p14:creationId xmlns:p14="http://schemas.microsoft.com/office/powerpoint/2010/main" val="287921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6074306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much of the technology we use in education today did not exist 10 years ago</a:t>
            </a:r>
            <a:endParaRPr lang="en-GB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dirty="0" smtClean="0"/>
              <a:t>@phish108 @</a:t>
            </a:r>
            <a:r>
              <a:rPr lang="de-CH" dirty="0" err="1" smtClean="0"/>
              <a:t>htwblc</a:t>
            </a: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 rot="547602">
            <a:off x="3763631" y="5707810"/>
            <a:ext cx="494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Which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apps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did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you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use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on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your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iPad in 2007?</a:t>
            </a:r>
            <a:endParaRPr lang="de-CH" dirty="0">
              <a:latin typeface="+mn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 rot="958602">
            <a:off x="5511749" y="1273971"/>
            <a:ext cx="5763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Which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Android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phone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would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you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have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bought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in 2007?</a:t>
            </a:r>
            <a:endParaRPr lang="de-CH" dirty="0">
              <a:latin typeface="+mn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 rot="20788694">
            <a:off x="1111229" y="1576857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How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did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you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show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your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Prezi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in 2007?</a:t>
            </a:r>
            <a:endParaRPr lang="de-CH" dirty="0">
              <a:latin typeface="+mn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 rot="420502">
            <a:off x="6685394" y="4443091"/>
            <a:ext cx="4660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What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was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learning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analytics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called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in 2007?</a:t>
            </a:r>
            <a:endParaRPr lang="de-CH" dirty="0">
              <a:latin typeface="+mn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 rot="21417680">
            <a:off x="460496" y="4658698"/>
            <a:ext cx="4390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How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many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MOOCs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did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you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</a:t>
            </a:r>
            <a:r>
              <a:rPr lang="de-CH" sz="1800" dirty="0" err="1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visit</a:t>
            </a:r>
            <a:r>
              <a:rPr lang="de-CH" sz="1800" dirty="0" smtClean="0">
                <a:latin typeface="+mn-lt"/>
                <a:ea typeface="Roboto Thin" panose="02000000000000000000" pitchFamily="2" charset="0"/>
                <a:cs typeface="Roboto Thin" panose="02000000000000000000" pitchFamily="2" charset="0"/>
              </a:rPr>
              <a:t> in 2007?</a:t>
            </a:r>
            <a:endParaRPr lang="de-CH" dirty="0">
              <a:latin typeface="+mn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610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CH" dirty="0" err="1" smtClean="0">
                <a:latin typeface="+mj-lt"/>
              </a:rPr>
              <a:t>the</a:t>
            </a:r>
            <a:r>
              <a:rPr lang="de-CH" dirty="0" smtClean="0">
                <a:latin typeface="+mj-lt"/>
              </a:rPr>
              <a:t> innovation-adoption </a:t>
            </a:r>
            <a:r>
              <a:rPr lang="de-CH" dirty="0" err="1" smtClean="0">
                <a:latin typeface="+mj-lt"/>
              </a:rPr>
              <a:t>curve</a:t>
            </a:r>
            <a:endParaRPr lang="de-CH" dirty="0"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smtClean="0">
                <a:latin typeface="+mj-lt"/>
              </a:rPr>
              <a:t>@phish108 @htwblc</a:t>
            </a:r>
            <a:endParaRPr lang="en-US" dirty="0">
              <a:latin typeface="+mj-lt"/>
            </a:endParaRPr>
          </a:p>
        </p:txBody>
      </p:sp>
      <p:pic>
        <p:nvPicPr>
          <p:cNvPr id="5" name="Bild 11" descr="Standard_deviation_diagram_1895_AE.png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74A9CF"/>
              </a:clrFrom>
              <a:clrTo>
                <a:srgbClr val="74A9C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186"/>
          <a:stretch/>
        </p:blipFill>
        <p:spPr>
          <a:xfrm>
            <a:off x="609600" y="1887068"/>
            <a:ext cx="11103024" cy="370217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91344" y="4691798"/>
            <a:ext cx="1632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innovators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020599" y="3759423"/>
            <a:ext cx="2133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early adopters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087558" y="2040605"/>
            <a:ext cx="202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early majority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248128" y="2177923"/>
            <a:ext cx="1984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late adopters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9448901" y="4322466"/>
            <a:ext cx="2074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laggards</a:t>
            </a:r>
          </a:p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possibly dead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9959335" y="141662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800" dirty="0" smtClean="0">
                <a:latin typeface="+mj-lt"/>
                <a:ea typeface="Roboto Thin" panose="02000000000000000000" pitchFamily="2" charset="0"/>
                <a:cs typeface="Roboto Thin" panose="02000000000000000000" pitchFamily="2" charset="0"/>
              </a:rPr>
              <a:t>Rogers, 2002</a:t>
            </a:r>
            <a:endParaRPr lang="de-CH" dirty="0">
              <a:latin typeface="+mj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609600" y="5777388"/>
            <a:ext cx="10972800" cy="0"/>
          </a:xfrm>
          <a:prstGeom prst="straightConnector1">
            <a:avLst/>
          </a:prstGeom>
          <a:ln w="38100">
            <a:solidFill>
              <a:srgbClr val="5BA3B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10734164" y="5754062"/>
            <a:ext cx="79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i="1" dirty="0" smtClean="0">
                <a:solidFill>
                  <a:srgbClr val="5BA3B3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time</a:t>
            </a:r>
            <a:endParaRPr lang="de-CH" i="1" dirty="0">
              <a:solidFill>
                <a:srgbClr val="5BA3B3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0808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962673"/>
          </a:xfrm>
        </p:spPr>
        <p:txBody>
          <a:bodyPr/>
          <a:lstStyle/>
          <a:p>
            <a:pPr algn="ctr"/>
            <a:r>
              <a:rPr lang="en-GB" sz="4800" dirty="0" smtClean="0">
                <a:latin typeface="+mj-lt"/>
              </a:rPr>
              <a:t>innovation is not about </a:t>
            </a:r>
            <a:br>
              <a:rPr lang="en-GB" sz="4800" dirty="0" smtClean="0">
                <a:latin typeface="+mj-lt"/>
              </a:rPr>
            </a:br>
            <a:r>
              <a:rPr lang="en-GB" sz="4800" dirty="0" smtClean="0">
                <a:latin typeface="+mj-lt"/>
              </a:rPr>
              <a:t>pampering the innovators</a:t>
            </a:r>
            <a:endParaRPr lang="en-GB" sz="4800" dirty="0"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smtClean="0">
                <a:latin typeface="+mj-lt"/>
              </a:rPr>
              <a:t>@phish108 @htwblc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4309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11" descr="Standard_deviation_diagram_1895_AE.png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74A9CF"/>
              </a:clrFrom>
              <a:clrTo>
                <a:srgbClr val="74A9C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31" r="-1186"/>
          <a:stretch/>
        </p:blipFill>
        <p:spPr>
          <a:xfrm>
            <a:off x="3575720" y="1887068"/>
            <a:ext cx="8136904" cy="3702171"/>
          </a:xfrm>
          <a:prstGeom prst="rect">
            <a:avLst/>
          </a:prstGeom>
        </p:spPr>
      </p:pic>
      <p:pic>
        <p:nvPicPr>
          <p:cNvPr id="11" name="Bild 11" descr="Standard_deviation_diagram_1895_AE.png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74A9CF"/>
              </a:clrFrom>
              <a:clrTo>
                <a:srgbClr val="74A9C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1" t="80789" r="72970"/>
          <a:stretch/>
        </p:blipFill>
        <p:spPr>
          <a:xfrm rot="19703889">
            <a:off x="746642" y="5747358"/>
            <a:ext cx="2465495" cy="71122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+mj-lt"/>
              </a:rPr>
              <a:t>the innovation-adoption curve is broken</a:t>
            </a:r>
            <a:endParaRPr lang="en-GB" dirty="0"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smtClean="0">
                <a:latin typeface="+mj-lt"/>
              </a:rPr>
              <a:t>@phish108 @htwblc</a:t>
            </a:r>
            <a:endParaRPr lang="en-US" dirty="0">
              <a:latin typeface="+mj-lt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9746258" y="139771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>
                <a:latin typeface="+mj-lt"/>
                <a:ea typeface="Roboto Thin" panose="02000000000000000000" pitchFamily="2" charset="0"/>
                <a:cs typeface="Roboto Thin" panose="02000000000000000000" pitchFamily="2" charset="0"/>
              </a:rPr>
              <a:t>Moore, 2004</a:t>
            </a:r>
            <a:endParaRPr lang="en-GB" dirty="0">
              <a:latin typeface="+mj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 rot="20752795">
            <a:off x="890672" y="4900414"/>
            <a:ext cx="1811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 smtClean="0">
                <a:latin typeface="+mj-lt"/>
                <a:ea typeface="Roboto Thin" panose="02000000000000000000" pitchFamily="2" charset="0"/>
                <a:cs typeface="Roboto Thin" panose="02000000000000000000" pitchFamily="2" charset="0"/>
              </a:rPr>
              <a:t>swiss</a:t>
            </a:r>
            <a:r>
              <a:rPr lang="en-GB" sz="1400" dirty="0" smtClean="0">
                <a:latin typeface="+mj-lt"/>
                <a:ea typeface="Roboto Thin" panose="02000000000000000000" pitchFamily="2" charset="0"/>
                <a:cs typeface="Roboto Thin" panose="02000000000000000000" pitchFamily="2" charset="0"/>
              </a:rPr>
              <a:t> virtual campus</a:t>
            </a:r>
            <a:endParaRPr lang="en-GB" sz="1800" dirty="0">
              <a:latin typeface="+mj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 rot="20449943">
            <a:off x="1144343" y="5350799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+mj-lt"/>
                <a:ea typeface="Roboto Thin" panose="02000000000000000000" pitchFamily="2" charset="0"/>
                <a:cs typeface="Roboto Thin" panose="02000000000000000000" pitchFamily="2" charset="0"/>
              </a:rPr>
              <a:t>AAA</a:t>
            </a:r>
            <a:endParaRPr lang="en-GB" sz="1800" dirty="0">
              <a:latin typeface="+mj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 rot="1313602">
            <a:off x="1847179" y="5223304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+mj-lt"/>
                <a:ea typeface="Roboto Thin" panose="02000000000000000000" pitchFamily="2" charset="0"/>
                <a:cs typeface="Roboto Thin" panose="02000000000000000000" pitchFamily="2" charset="0"/>
              </a:rPr>
              <a:t>AAA+</a:t>
            </a:r>
            <a:endParaRPr lang="en-GB" sz="1800" dirty="0">
              <a:latin typeface="+mj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 rot="21362610">
            <a:off x="214337" y="4454830"/>
            <a:ext cx="2403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>
                <a:latin typeface="+mj-lt"/>
                <a:ea typeface="Roboto Thin" panose="02000000000000000000" pitchFamily="2" charset="0"/>
                <a:cs typeface="Roboto Thin" panose="02000000000000000000" pitchFamily="2" charset="0"/>
              </a:rPr>
              <a:t>put your local initiative here </a:t>
            </a:r>
            <a:endParaRPr lang="en-GB" sz="1800" i="1" dirty="0">
              <a:latin typeface="+mj-lt"/>
              <a:ea typeface="Roboto Thin" panose="02000000000000000000" pitchFamily="2" charset="0"/>
              <a:cs typeface="Roboto Thin" panose="02000000000000000000" pitchFamily="2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 rot="1412074">
            <a:off x="276098" y="5647387"/>
            <a:ext cx="1632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innovators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020599" y="3759423"/>
            <a:ext cx="2133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early adopters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087558" y="2040605"/>
            <a:ext cx="202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early majority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7248128" y="2177923"/>
            <a:ext cx="1984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late adopters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9448901" y="4322466"/>
            <a:ext cx="2074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laggards</a:t>
            </a:r>
          </a:p>
          <a:p>
            <a:r>
              <a:rPr lang="en-GB" dirty="0" smtClean="0"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possibly dead</a:t>
            </a:r>
            <a:endParaRPr lang="en-GB" dirty="0"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3681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962673"/>
          </a:xfrm>
        </p:spPr>
        <p:txBody>
          <a:bodyPr/>
          <a:lstStyle/>
          <a:p>
            <a:pPr algn="ctr"/>
            <a:r>
              <a:rPr lang="en-GB" sz="4800" dirty="0" smtClean="0">
                <a:latin typeface="+mj-lt"/>
              </a:rPr>
              <a:t>the digital campus needs a new take on </a:t>
            </a:r>
            <a:r>
              <a:rPr lang="en-GB" sz="4800" dirty="0" err="1" smtClean="0">
                <a:latin typeface="+mj-lt"/>
              </a:rPr>
              <a:t>dig</a:t>
            </a:r>
            <a:r>
              <a:rPr lang="en-GB" sz="4800" dirty="0" err="1" smtClean="0">
                <a:solidFill>
                  <a:srgbClr val="5BA3B3"/>
                </a:solidFill>
                <a:latin typeface="+mj-lt"/>
              </a:rPr>
              <a:t>ee</a:t>
            </a:r>
            <a:r>
              <a:rPr lang="en-GB" sz="4800" dirty="0" err="1" smtClean="0">
                <a:latin typeface="+mj-lt"/>
              </a:rPr>
              <a:t>talization</a:t>
            </a:r>
            <a:endParaRPr lang="en-GB" sz="4800" dirty="0">
              <a:latin typeface="+mj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 smtClean="0">
                <a:latin typeface="+mj-lt"/>
              </a:rPr>
              <a:t>@phish108 @htwblc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88646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_htwchur">
  <a:themeElements>
    <a:clrScheme name="vorlage_htwchu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orlage_htwchu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orlage_htwchu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_htwchu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htwchu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htwchu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htwchu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htwchu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htwchu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HTW_CD_powerpoint_neu" id="{9BA495DE-E6DA-3F46-9EAD-DD9A451A87FE}" vid="{0C1C2029-CA84-9E44-AB4B-B8578731D86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HTW_CD_powerpoint_neu</Template>
  <TotalTime>0</TotalTime>
  <Words>578</Words>
  <Application>Microsoft Office PowerPoint</Application>
  <PresentationFormat>Benutzerdefiniert</PresentationFormat>
  <Paragraphs>197</Paragraphs>
  <Slides>23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23</vt:i4>
      </vt:variant>
    </vt:vector>
  </HeadingPairs>
  <TitlesOfParts>
    <vt:vector size="25" baseType="lpstr">
      <vt:lpstr>vorlage_htwchur</vt:lpstr>
      <vt:lpstr>Custom Design</vt:lpstr>
      <vt:lpstr>augmented learning for the digital campus </vt:lpstr>
      <vt:lpstr>a LMS message   from a student to a hard-line analog lecturer</vt:lpstr>
      <vt:lpstr>most academic courses use some form of digital support</vt:lpstr>
      <vt:lpstr>almost all of the 200’000 students in Switzerland work with  educational technology regularly</vt:lpstr>
      <vt:lpstr>much of the technology we use in education today did not exist 10 years ago</vt:lpstr>
      <vt:lpstr>the innovation-adoption curve</vt:lpstr>
      <vt:lpstr>innovation is not about  pampering the innovators</vt:lpstr>
      <vt:lpstr>the innovation-adoption curve is broken</vt:lpstr>
      <vt:lpstr>the digital campus needs a new take on digeetalization</vt:lpstr>
      <vt:lpstr>the e in digeetalization stand for  everything and everybody</vt:lpstr>
      <vt:lpstr>the t in digeetalization stand for  transformative thinking</vt:lpstr>
      <vt:lpstr>digeetalization is a scalability challenge</vt:lpstr>
      <vt:lpstr>PowerPoint-Präsentation</vt:lpstr>
      <vt:lpstr>PowerPoint-Präsentation</vt:lpstr>
      <vt:lpstr>augmented learning</vt:lpstr>
      <vt:lpstr>PowerPoint-Präsentation</vt:lpstr>
      <vt:lpstr>evidence-based learning 2017  listen less  measure more</vt:lpstr>
      <vt:lpstr>levels of augmentation</vt:lpstr>
      <vt:lpstr>is everybody on board?</vt:lpstr>
      <vt:lpstr>crossing the chasm</vt:lpstr>
      <vt:lpstr>the pillars of augmented learning</vt:lpstr>
      <vt:lpstr>we could not do this without community</vt:lpstr>
      <vt:lpstr>synergies across institutions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Blended Learning</dc:title>
  <dc:creator>t5dYxZtlCR@htwchur.onmicrosoft.com</dc:creator>
  <cp:lastModifiedBy>Cornelia Galliker</cp:lastModifiedBy>
  <cp:revision>1305</cp:revision>
  <cp:lastPrinted>2014-01-14T15:09:20Z</cp:lastPrinted>
  <dcterms:created xsi:type="dcterms:W3CDTF">2017-03-21T07:11:07Z</dcterms:created>
  <dcterms:modified xsi:type="dcterms:W3CDTF">2017-12-21T08:04:49Z</dcterms:modified>
</cp:coreProperties>
</file>