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8" r:id="rId2"/>
    <p:sldId id="269" r:id="rId3"/>
    <p:sldId id="270" r:id="rId4"/>
    <p:sldId id="271" r:id="rId5"/>
  </p:sldIdLst>
  <p:sldSz cx="12192000" cy="6858000"/>
  <p:notesSz cx="6858000" cy="9144000"/>
  <p:defaultTextStyle>
    <a:defPPr>
      <a:defRPr lang="it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ntonil" initials="c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 autoAdjust="0"/>
    <p:restoredTop sz="95373" autoAdjust="0"/>
  </p:normalViewPr>
  <p:slideViewPr>
    <p:cSldViewPr>
      <p:cViewPr varScale="1">
        <p:scale>
          <a:sx n="85" d="100"/>
          <a:sy n="85" d="100"/>
        </p:scale>
        <p:origin x="-96" y="-312"/>
      </p:cViewPr>
      <p:guideLst>
        <p:guide orient="horz" pos="300"/>
        <p:guide pos="3840"/>
      </p:guideLst>
    </p:cSldViewPr>
  </p:slideViewPr>
  <p:outlineViewPr>
    <p:cViewPr>
      <p:scale>
        <a:sx n="33" d="100"/>
        <a:sy n="33" d="100"/>
      </p:scale>
      <p:origin x="0" y="-102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2568" y="3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BA6F2-2918-4AE0-8525-C025C09F7802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A5F09-B54A-4DB3-BC0B-AE10190ADD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6707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C74879-DCF9-441C-9405-B1A5C01A9F9A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82BBCE-5EC9-4000-8C68-1C7392AA1A2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944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D16F5-0445-47B0-8788-644F6BD03602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6F0E-0488-4B41-9AE1-8301BCEC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342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D16F5-0445-47B0-8788-644F6BD03602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6F0E-0488-4B41-9AE1-8301BCEC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538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D16F5-0445-47B0-8788-644F6BD03602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6F0E-0488-4B41-9AE1-8301BCEC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218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D16F5-0445-47B0-8788-644F6BD03602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6F0E-0488-4B41-9AE1-8301BCEC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859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D16F5-0445-47B0-8788-644F6BD03602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6F0E-0488-4B41-9AE1-8301BCEC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328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D16F5-0445-47B0-8788-644F6BD03602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6F0E-0488-4B41-9AE1-8301BCEC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932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D16F5-0445-47B0-8788-644F6BD03602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6F0E-0488-4B41-9AE1-8301BCEC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1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D16F5-0445-47B0-8788-644F6BD03602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6F0E-0488-4B41-9AE1-8301BCEC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924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D16F5-0445-47B0-8788-644F6BD03602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6F0E-0488-4B41-9AE1-8301BCEC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139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D16F5-0445-47B0-8788-644F6BD03602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6F0E-0488-4B41-9AE1-8301BCEC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57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D16F5-0445-47B0-8788-644F6BD03602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6F0E-0488-4B41-9AE1-8301BCEC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6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D16F5-0445-47B0-8788-644F6BD03602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C6F0E-0488-4B41-9AE1-8301BCEC954E}" type="slidenum">
              <a:rPr lang="en-US" smtClean="0"/>
              <a:t>‹Nr.›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990"/>
            <a:ext cx="3215680" cy="676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012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CH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914400" y="476251"/>
            <a:ext cx="10363200" cy="3124205"/>
          </a:xfrm>
        </p:spPr>
        <p:txBody>
          <a:bodyPr>
            <a:normAutofit/>
          </a:bodyPr>
          <a:lstStyle/>
          <a:p>
            <a:r>
              <a:rPr lang="en-US" sz="6200" b="1" dirty="0">
                <a:solidFill>
                  <a:srgbClr val="FF0000"/>
                </a:solidFill>
              </a:rPr>
              <a:t>E-learning between academic and lifelong learning </a:t>
            </a:r>
            <a:br>
              <a:rPr lang="en-US" sz="6200" b="1" dirty="0">
                <a:solidFill>
                  <a:srgbClr val="FF0000"/>
                </a:solidFill>
              </a:rPr>
            </a:br>
            <a:r>
              <a:rPr lang="en-US" sz="3100" dirty="0" smtClean="0"/>
              <a:t>Bern, October 27</a:t>
            </a:r>
            <a:r>
              <a:rPr lang="en-US" sz="3100" baseline="30000" dirty="0" smtClean="0"/>
              <a:t>th</a:t>
            </a:r>
            <a:r>
              <a:rPr lang="en-US" sz="3100" dirty="0"/>
              <a:t>, 2017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CH" sz="1800" dirty="0"/>
              <a:t>prof. </a:t>
            </a:r>
            <a:r>
              <a:rPr lang="fr-CH" sz="1800" b="1" dirty="0"/>
              <a:t>Lorenzo Cantoni</a:t>
            </a:r>
          </a:p>
          <a:p>
            <a:r>
              <a:rPr lang="fr-CH" sz="1800" dirty="0"/>
              <a:t>USI – </a:t>
            </a:r>
            <a:r>
              <a:rPr lang="fr-CH" sz="1800" dirty="0" err="1"/>
              <a:t>Università</a:t>
            </a:r>
            <a:r>
              <a:rPr lang="fr-CH" sz="1800" dirty="0"/>
              <a:t> </a:t>
            </a:r>
            <a:r>
              <a:rPr lang="fr-CH" sz="1800" dirty="0" err="1"/>
              <a:t>della</a:t>
            </a:r>
            <a:r>
              <a:rPr lang="fr-CH" sz="1800" dirty="0"/>
              <a:t> Svizzera </a:t>
            </a:r>
            <a:r>
              <a:rPr lang="fr-CH" sz="1800" dirty="0" err="1"/>
              <a:t>italiana</a:t>
            </a:r>
            <a:r>
              <a:rPr lang="fr-CH" sz="1800" dirty="0"/>
              <a:t> (Lugano, </a:t>
            </a:r>
            <a:r>
              <a:rPr lang="fr-CH" sz="1800" dirty="0" err="1"/>
              <a:t>Switzerland</a:t>
            </a:r>
            <a:r>
              <a:rPr lang="fr-CH" sz="1800" dirty="0" smtClean="0"/>
              <a:t>) – </a:t>
            </a:r>
            <a:r>
              <a:rPr lang="fr-CH" sz="1800" dirty="0" err="1" smtClean="0"/>
              <a:t>eLab</a:t>
            </a:r>
            <a:r>
              <a:rPr lang="fr-CH" sz="1800" dirty="0" smtClean="0"/>
              <a:t>: </a:t>
            </a:r>
            <a:r>
              <a:rPr lang="fr-CH" sz="1800" dirty="0"/>
              <a:t>eLearning </a:t>
            </a:r>
            <a:r>
              <a:rPr lang="fr-CH" sz="1800" dirty="0" err="1"/>
              <a:t>lab</a:t>
            </a:r>
            <a:endParaRPr lang="fr-CH" sz="1800" dirty="0"/>
          </a:p>
          <a:p>
            <a:r>
              <a:rPr lang="en-US" sz="1800" dirty="0" smtClean="0"/>
              <a:t>UNESCO </a:t>
            </a:r>
            <a:r>
              <a:rPr lang="en-US" sz="1800" dirty="0"/>
              <a:t>chair in ICT to develop and promote sustainable tourism in World Heritage Sites</a:t>
            </a:r>
          </a:p>
          <a:p>
            <a:r>
              <a:rPr lang="fr-CH" sz="1800" dirty="0" smtClean="0"/>
              <a:t>lorenzo.cantoni@usi.ch </a:t>
            </a:r>
            <a:r>
              <a:rPr lang="fr-CH" sz="1800" dirty="0"/>
              <a:t>¦ </a:t>
            </a:r>
            <a:r>
              <a:rPr lang="fr-CH" sz="1800" b="1" dirty="0"/>
              <a:t>@</a:t>
            </a:r>
            <a:r>
              <a:rPr lang="fr-CH" sz="1800" b="1" dirty="0" err="1"/>
              <a:t>lorenzocantoni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43410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eLearning…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… </a:t>
            </a:r>
            <a:r>
              <a:rPr lang="it-IT" dirty="0" err="1" smtClean="0"/>
              <a:t>as</a:t>
            </a:r>
            <a:r>
              <a:rPr lang="it-IT" dirty="0" smtClean="0"/>
              <a:t> a </a:t>
            </a:r>
            <a:r>
              <a:rPr lang="it-IT" dirty="0" err="1" smtClean="0"/>
              <a:t>context</a:t>
            </a:r>
            <a:r>
              <a:rPr lang="it-IT" dirty="0" smtClean="0"/>
              <a:t> &amp; </a:t>
            </a:r>
            <a:r>
              <a:rPr lang="it-IT" dirty="0" err="1" smtClean="0"/>
              <a:t>as</a:t>
            </a:r>
            <a:r>
              <a:rPr lang="it-IT" dirty="0" smtClean="0"/>
              <a:t> a </a:t>
            </a:r>
            <a:r>
              <a:rPr lang="it-IT" dirty="0" err="1" smtClean="0"/>
              <a:t>strategy</a:t>
            </a:r>
            <a:endParaRPr lang="it-IT" dirty="0" smtClean="0"/>
          </a:p>
          <a:p>
            <a:r>
              <a:rPr lang="it-IT" dirty="0" smtClean="0"/>
              <a:t>It </a:t>
            </a:r>
            <a:r>
              <a:rPr lang="it-IT" dirty="0" err="1" smtClean="0"/>
              <a:t>extends</a:t>
            </a:r>
            <a:r>
              <a:rPr lang="it-IT" dirty="0" smtClean="0"/>
              <a:t> </a:t>
            </a:r>
            <a:r>
              <a:rPr lang="it-IT" dirty="0" err="1" smtClean="0"/>
              <a:t>well</a:t>
            </a:r>
            <a:r>
              <a:rPr lang="it-IT" dirty="0" smtClean="0"/>
              <a:t> </a:t>
            </a:r>
            <a:r>
              <a:rPr lang="it-IT" dirty="0" err="1" smtClean="0"/>
              <a:t>beyond</a:t>
            </a:r>
            <a:r>
              <a:rPr lang="it-IT" dirty="0" smtClean="0"/>
              <a:t> </a:t>
            </a:r>
            <a:r>
              <a:rPr lang="it-IT" dirty="0" err="1" smtClean="0"/>
              <a:t>University</a:t>
            </a:r>
            <a:r>
              <a:rPr lang="it-IT" dirty="0" smtClean="0"/>
              <a:t> </a:t>
            </a:r>
            <a:r>
              <a:rPr lang="it-IT" dirty="0" err="1" smtClean="0"/>
              <a:t>formal</a:t>
            </a:r>
            <a:r>
              <a:rPr lang="it-IT" dirty="0" smtClean="0"/>
              <a:t> / </a:t>
            </a:r>
            <a:r>
              <a:rPr lang="it-IT" dirty="0" err="1" smtClean="0"/>
              <a:t>certified</a:t>
            </a:r>
            <a:r>
              <a:rPr lang="it-IT" dirty="0" smtClean="0"/>
              <a:t> training</a:t>
            </a:r>
          </a:p>
          <a:p>
            <a:pPr lvl="1"/>
            <a:r>
              <a:rPr lang="it-IT" dirty="0" err="1" smtClean="0"/>
              <a:t>Informal</a:t>
            </a:r>
            <a:r>
              <a:rPr lang="it-IT" dirty="0" smtClean="0"/>
              <a:t>, </a:t>
            </a:r>
            <a:r>
              <a:rPr lang="it-IT" dirty="0" err="1" smtClean="0"/>
              <a:t>lifelong</a:t>
            </a:r>
            <a:r>
              <a:rPr lang="it-IT" dirty="0" smtClean="0"/>
              <a:t>, CSR</a:t>
            </a:r>
          </a:p>
          <a:p>
            <a:r>
              <a:rPr lang="it-IT" dirty="0" err="1" smtClean="0"/>
              <a:t>Making</a:t>
            </a:r>
            <a:r>
              <a:rPr lang="it-IT" dirty="0" smtClean="0"/>
              <a:t> </a:t>
            </a:r>
            <a:r>
              <a:rPr lang="it-IT" dirty="0" err="1" smtClean="0"/>
              <a:t>academic</a:t>
            </a:r>
            <a:r>
              <a:rPr lang="it-IT" dirty="0" smtClean="0"/>
              <a:t> / </a:t>
            </a:r>
            <a:r>
              <a:rPr lang="it-IT" dirty="0" err="1" smtClean="0"/>
              <a:t>research</a:t>
            </a:r>
            <a:r>
              <a:rPr lang="it-IT" dirty="0" smtClean="0"/>
              <a:t> </a:t>
            </a:r>
            <a:r>
              <a:rPr lang="it-IT" dirty="0" err="1" smtClean="0"/>
              <a:t>knowldge</a:t>
            </a:r>
            <a:r>
              <a:rPr lang="it-IT" dirty="0" smtClean="0"/>
              <a:t> </a:t>
            </a:r>
            <a:r>
              <a:rPr lang="it-IT" dirty="0" err="1" smtClean="0"/>
              <a:t>available</a:t>
            </a:r>
            <a:endParaRPr lang="it-IT" dirty="0" smtClean="0"/>
          </a:p>
          <a:p>
            <a:pPr lvl="1"/>
            <a:r>
              <a:rPr lang="it-IT" dirty="0" smtClean="0"/>
              <a:t>In an Open, </a:t>
            </a:r>
            <a:r>
              <a:rPr lang="it-IT" dirty="0" err="1" smtClean="0"/>
              <a:t>Accessible</a:t>
            </a:r>
            <a:r>
              <a:rPr lang="it-IT" dirty="0" smtClean="0"/>
              <a:t>, and </a:t>
            </a:r>
            <a:r>
              <a:rPr lang="it-IT" dirty="0" err="1" smtClean="0"/>
              <a:t>actionable</a:t>
            </a:r>
            <a:r>
              <a:rPr lang="it-IT" dirty="0" smtClean="0"/>
              <a:t> way</a:t>
            </a:r>
          </a:p>
          <a:p>
            <a:r>
              <a:rPr lang="it-IT" dirty="0" err="1" smtClean="0"/>
              <a:t>Addressing</a:t>
            </a:r>
            <a:r>
              <a:rPr lang="it-IT" dirty="0" smtClean="0"/>
              <a:t> </a:t>
            </a:r>
            <a:r>
              <a:rPr lang="it-IT" dirty="0" err="1" smtClean="0"/>
              <a:t>specific</a:t>
            </a:r>
            <a:r>
              <a:rPr lang="it-IT" dirty="0" smtClean="0"/>
              <a:t> society and </a:t>
            </a:r>
            <a:r>
              <a:rPr lang="it-IT" dirty="0" err="1" smtClean="0"/>
              <a:t>industry</a:t>
            </a:r>
            <a:r>
              <a:rPr lang="it-IT" dirty="0" smtClean="0"/>
              <a:t> </a:t>
            </a:r>
            <a:r>
              <a:rPr lang="it-IT" dirty="0" err="1" smtClean="0"/>
              <a:t>needs</a:t>
            </a:r>
            <a:r>
              <a:rPr lang="it-IT" dirty="0" smtClean="0"/>
              <a:t> </a:t>
            </a:r>
            <a:r>
              <a:rPr lang="it-IT" dirty="0" err="1" smtClean="0"/>
              <a:t>based</a:t>
            </a:r>
            <a:r>
              <a:rPr lang="it-IT" dirty="0" smtClean="0"/>
              <a:t> on </a:t>
            </a:r>
            <a:r>
              <a:rPr lang="it-IT" dirty="0" err="1" smtClean="0"/>
              <a:t>own</a:t>
            </a:r>
            <a:r>
              <a:rPr lang="it-IT" dirty="0" smtClean="0"/>
              <a:t> </a:t>
            </a:r>
            <a:r>
              <a:rPr lang="it-IT" dirty="0" err="1" smtClean="0"/>
              <a:t>competence</a:t>
            </a:r>
            <a:r>
              <a:rPr lang="it-IT" dirty="0" smtClean="0"/>
              <a:t> / </a:t>
            </a:r>
            <a:r>
              <a:rPr lang="it-IT" dirty="0" err="1" smtClean="0"/>
              <a:t>teaching</a:t>
            </a:r>
            <a:r>
              <a:rPr lang="it-IT" dirty="0" smtClean="0"/>
              <a:t> / </a:t>
            </a:r>
            <a:r>
              <a:rPr lang="it-IT" dirty="0" err="1" smtClean="0"/>
              <a:t>research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err="1" smtClean="0"/>
              <a:t>Framing</a:t>
            </a:r>
            <a:r>
              <a:rPr lang="it-IT" dirty="0" smtClean="0"/>
              <a:t> the </a:t>
            </a:r>
            <a:r>
              <a:rPr lang="it-IT" dirty="0" err="1" smtClean="0"/>
              <a:t>cases</a:t>
            </a:r>
            <a:endParaRPr lang="it-IT" dirty="0" smtClean="0"/>
          </a:p>
          <a:p>
            <a:pPr lvl="1"/>
            <a:r>
              <a:rPr lang="it-IT" dirty="0" smtClean="0"/>
              <a:t>Society </a:t>
            </a:r>
            <a:r>
              <a:rPr lang="it-IT" dirty="0" err="1" smtClean="0"/>
              <a:t>needs</a:t>
            </a:r>
            <a:r>
              <a:rPr lang="it-IT" dirty="0" smtClean="0"/>
              <a:t>: </a:t>
            </a:r>
            <a:r>
              <a:rPr lang="it-IT" dirty="0" err="1" smtClean="0"/>
              <a:t>Sustainable</a:t>
            </a:r>
            <a:r>
              <a:rPr lang="it-IT" dirty="0" smtClean="0"/>
              <a:t> Tourism for </a:t>
            </a:r>
            <a:r>
              <a:rPr lang="it-IT" dirty="0" err="1" smtClean="0"/>
              <a:t>development</a:t>
            </a:r>
            <a:r>
              <a:rPr lang="it-IT" dirty="0" smtClean="0"/>
              <a:t> ¦ Cultural </a:t>
            </a:r>
            <a:r>
              <a:rPr lang="it-IT" dirty="0" err="1" smtClean="0"/>
              <a:t>tourism</a:t>
            </a:r>
            <a:endParaRPr lang="it-IT" dirty="0" smtClean="0"/>
          </a:p>
          <a:p>
            <a:pPr lvl="1"/>
            <a:r>
              <a:rPr lang="it-IT" dirty="0" err="1" smtClean="0"/>
              <a:t>Industry</a:t>
            </a:r>
            <a:r>
              <a:rPr lang="it-IT" dirty="0" smtClean="0"/>
              <a:t> </a:t>
            </a:r>
            <a:r>
              <a:rPr lang="it-IT" dirty="0" err="1" smtClean="0"/>
              <a:t>needs</a:t>
            </a:r>
            <a:r>
              <a:rPr lang="it-IT" dirty="0" smtClean="0"/>
              <a:t>: </a:t>
            </a:r>
            <a:r>
              <a:rPr lang="it-IT" dirty="0" err="1" smtClean="0"/>
              <a:t>digitization</a:t>
            </a:r>
            <a:r>
              <a:rPr lang="it-IT" dirty="0" smtClean="0"/>
              <a:t> of the </a:t>
            </a:r>
            <a:r>
              <a:rPr lang="it-IT" dirty="0" err="1" smtClean="0"/>
              <a:t>field</a:t>
            </a:r>
            <a:endParaRPr lang="it-IT" dirty="0" smtClean="0"/>
          </a:p>
          <a:p>
            <a:pPr lvl="1"/>
            <a:r>
              <a:rPr lang="it-IT" dirty="0" err="1" smtClean="0"/>
              <a:t>Own</a:t>
            </a:r>
            <a:r>
              <a:rPr lang="it-IT" dirty="0" smtClean="0"/>
              <a:t> </a:t>
            </a:r>
            <a:r>
              <a:rPr lang="it-IT" dirty="0" err="1" smtClean="0"/>
              <a:t>activities</a:t>
            </a:r>
            <a:r>
              <a:rPr lang="it-IT" dirty="0" smtClean="0"/>
              <a:t>: Master in International Tourism ¦ webatelier.net eTourism R&amp;D lab ¦ </a:t>
            </a:r>
            <a:r>
              <a:rPr lang="it-IT" dirty="0"/>
              <a:t>UNESCO Chair </a:t>
            </a:r>
            <a:r>
              <a:rPr lang="it-IT" dirty="0" smtClean="0"/>
              <a:t>¦ IFITT – International </a:t>
            </a:r>
            <a:r>
              <a:rPr lang="it-IT" dirty="0" err="1" smtClean="0"/>
              <a:t>Federation</a:t>
            </a:r>
            <a:r>
              <a:rPr lang="it-IT" dirty="0" smtClean="0"/>
              <a:t> for IT in Travel and Tourism</a:t>
            </a:r>
          </a:p>
          <a:p>
            <a:pPr lvl="1"/>
            <a:r>
              <a:rPr lang="it-IT" dirty="0" err="1" smtClean="0"/>
              <a:t>eLab</a:t>
            </a:r>
            <a:r>
              <a:rPr lang="it-IT" dirty="0" smtClean="0"/>
              <a:t>, eLearning lab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966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Some </a:t>
            </a:r>
            <a:r>
              <a:rPr lang="it-IT" dirty="0" err="1" smtClean="0"/>
              <a:t>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MOOC «eTourism: Communication </a:t>
            </a:r>
            <a:r>
              <a:rPr lang="it-IT" dirty="0" err="1" smtClean="0"/>
              <a:t>Perspectives</a:t>
            </a:r>
            <a:r>
              <a:rPr lang="it-IT" dirty="0" smtClean="0"/>
              <a:t>»</a:t>
            </a:r>
          </a:p>
          <a:p>
            <a:pPr lvl="1"/>
            <a:r>
              <a:rPr lang="it-IT" dirty="0" smtClean="0"/>
              <a:t>50% full-time </a:t>
            </a:r>
            <a:r>
              <a:rPr lang="it-IT" dirty="0" err="1" smtClean="0"/>
              <a:t>workers</a:t>
            </a:r>
            <a:endParaRPr lang="it-IT" dirty="0" smtClean="0"/>
          </a:p>
          <a:p>
            <a:pPr lvl="1"/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Universities</a:t>
            </a:r>
            <a:r>
              <a:rPr lang="it-IT" dirty="0" smtClean="0"/>
              <a:t> </a:t>
            </a:r>
            <a:r>
              <a:rPr lang="it-IT" dirty="0" err="1" smtClean="0"/>
              <a:t>integrating</a:t>
            </a:r>
            <a:r>
              <a:rPr lang="it-IT" dirty="0" smtClean="0"/>
              <a:t> and </a:t>
            </a:r>
            <a:r>
              <a:rPr lang="it-IT" dirty="0" err="1" smtClean="0"/>
              <a:t>accrediting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endParaRPr lang="it-IT" dirty="0" smtClean="0"/>
          </a:p>
          <a:p>
            <a:pPr lvl="1"/>
            <a:r>
              <a:rPr lang="it-IT" dirty="0" err="1" smtClean="0"/>
              <a:t>Four</a:t>
            </a:r>
            <a:r>
              <a:rPr lang="it-IT" dirty="0" smtClean="0"/>
              <a:t> </a:t>
            </a:r>
            <a:r>
              <a:rPr lang="it-IT" dirty="0" err="1" smtClean="0"/>
              <a:t>languages</a:t>
            </a:r>
            <a:endParaRPr lang="it-IT" dirty="0" smtClean="0"/>
          </a:p>
          <a:p>
            <a:r>
              <a:rPr lang="it-IT" dirty="0" smtClean="0"/>
              <a:t>WHACY – World Heritage </a:t>
            </a:r>
            <a:r>
              <a:rPr lang="it-IT" dirty="0" err="1" smtClean="0"/>
              <a:t>Awareness</a:t>
            </a:r>
            <a:r>
              <a:rPr lang="it-IT" dirty="0" smtClean="0"/>
              <a:t> </a:t>
            </a:r>
            <a:r>
              <a:rPr lang="it-IT" dirty="0" err="1" smtClean="0"/>
              <a:t>Campaingn</a:t>
            </a:r>
            <a:r>
              <a:rPr lang="it-IT" dirty="0" smtClean="0"/>
              <a:t> for the Youth</a:t>
            </a:r>
          </a:p>
          <a:p>
            <a:pPr lvl="1"/>
            <a:r>
              <a:rPr lang="it-IT" dirty="0" err="1" smtClean="0"/>
              <a:t>Extending</a:t>
            </a:r>
            <a:r>
              <a:rPr lang="it-IT" dirty="0" smtClean="0"/>
              <a:t> </a:t>
            </a:r>
            <a:r>
              <a:rPr lang="it-IT" dirty="0" err="1" smtClean="0"/>
              <a:t>before</a:t>
            </a:r>
            <a:r>
              <a:rPr lang="it-IT" dirty="0" smtClean="0"/>
              <a:t> Bachelor</a:t>
            </a:r>
          </a:p>
          <a:p>
            <a:pPr lvl="1"/>
            <a:r>
              <a:rPr lang="it-IT" dirty="0" err="1" smtClean="0"/>
              <a:t>Gamification</a:t>
            </a:r>
            <a:r>
              <a:rPr lang="it-IT" dirty="0" smtClean="0"/>
              <a:t> &amp; </a:t>
            </a:r>
            <a:r>
              <a:rPr lang="it-IT" dirty="0" err="1" smtClean="0"/>
              <a:t>Apps</a:t>
            </a:r>
            <a:endParaRPr lang="it-IT" dirty="0" smtClean="0"/>
          </a:p>
          <a:p>
            <a:pPr lvl="1"/>
            <a:r>
              <a:rPr lang="it-IT" dirty="0" smtClean="0"/>
              <a:t>SADEC: Southern </a:t>
            </a:r>
            <a:r>
              <a:rPr lang="it-IT" dirty="0" err="1" smtClean="0"/>
              <a:t>African</a:t>
            </a:r>
            <a:r>
              <a:rPr lang="it-IT" dirty="0" smtClean="0"/>
              <a:t> Development Community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#</a:t>
            </a:r>
            <a:r>
              <a:rPr lang="it-IT" dirty="0" smtClean="0"/>
              <a:t>Faces4Heritage</a:t>
            </a:r>
            <a:endParaRPr lang="it-IT" dirty="0"/>
          </a:p>
          <a:p>
            <a:pPr lvl="1"/>
            <a:r>
              <a:rPr lang="it-IT" dirty="0" err="1"/>
              <a:t>Awareness</a:t>
            </a:r>
            <a:r>
              <a:rPr lang="it-IT" dirty="0"/>
              <a:t> </a:t>
            </a:r>
            <a:r>
              <a:rPr lang="it-IT" dirty="0" err="1"/>
              <a:t>raising</a:t>
            </a:r>
            <a:r>
              <a:rPr lang="it-IT" dirty="0"/>
              <a:t> </a:t>
            </a:r>
            <a:r>
              <a:rPr lang="it-IT" dirty="0" err="1"/>
              <a:t>campaigns</a:t>
            </a:r>
            <a:r>
              <a:rPr lang="it-IT" dirty="0"/>
              <a:t> on Social </a:t>
            </a:r>
            <a:r>
              <a:rPr lang="it-IT" dirty="0" smtClean="0"/>
              <a:t>Media </a:t>
            </a:r>
            <a:r>
              <a:rPr lang="it-IT" dirty="0" err="1" smtClean="0"/>
              <a:t>within</a:t>
            </a:r>
            <a:r>
              <a:rPr lang="it-IT" dirty="0" smtClean="0"/>
              <a:t> global #Unite4Heritage</a:t>
            </a:r>
          </a:p>
          <a:p>
            <a:pPr lvl="1"/>
            <a:r>
              <a:rPr lang="it-IT" dirty="0" smtClean="0"/>
              <a:t>Students’ </a:t>
            </a:r>
            <a:r>
              <a:rPr lang="it-IT" dirty="0" err="1" smtClean="0"/>
              <a:t>involvement</a:t>
            </a:r>
            <a:endParaRPr lang="it-IT" dirty="0"/>
          </a:p>
          <a:p>
            <a:r>
              <a:rPr lang="it-IT" dirty="0" err="1" smtClean="0"/>
              <a:t>Switzerland</a:t>
            </a:r>
            <a:r>
              <a:rPr lang="it-IT" dirty="0" smtClean="0"/>
              <a:t> Travel Academy</a:t>
            </a:r>
          </a:p>
          <a:p>
            <a:pPr lvl="1"/>
            <a:r>
              <a:rPr lang="it-IT" dirty="0" smtClean="0"/>
              <a:t>Partnership with </a:t>
            </a:r>
            <a:r>
              <a:rPr lang="it-IT" dirty="0" err="1" smtClean="0"/>
              <a:t>MySwitzerland</a:t>
            </a:r>
            <a:endParaRPr lang="it-IT" dirty="0" smtClean="0"/>
          </a:p>
          <a:p>
            <a:pPr lvl="1"/>
            <a:r>
              <a:rPr lang="it-IT" dirty="0" smtClean="0"/>
              <a:t>10 </a:t>
            </a:r>
            <a:r>
              <a:rPr lang="it-IT" dirty="0" err="1" smtClean="0"/>
              <a:t>platforms</a:t>
            </a:r>
            <a:endParaRPr lang="it-IT" dirty="0" smtClean="0"/>
          </a:p>
          <a:p>
            <a:r>
              <a:rPr lang="it-IT" dirty="0" smtClean="0"/>
              <a:t>MOOC: «</a:t>
            </a:r>
            <a:r>
              <a:rPr lang="en-US" dirty="0" smtClean="0"/>
              <a:t>Tourism Management at UNESCO World Heritage Sites</a:t>
            </a:r>
            <a:r>
              <a:rPr lang="it-IT" dirty="0" smtClean="0"/>
              <a:t>»</a:t>
            </a:r>
            <a:endParaRPr lang="en-US" dirty="0" smtClean="0"/>
          </a:p>
          <a:p>
            <a:pPr lvl="1"/>
            <a:r>
              <a:rPr lang="it-IT" dirty="0" smtClean="0"/>
              <a:t>In </a:t>
            </a:r>
            <a:r>
              <a:rPr lang="it-IT" dirty="0" err="1" smtClean="0"/>
              <a:t>collaboration</a:t>
            </a:r>
            <a:r>
              <a:rPr lang="it-IT" dirty="0" smtClean="0"/>
              <a:t> with Paris 1 </a:t>
            </a:r>
            <a:r>
              <a:rPr lang="it-IT" dirty="0" err="1" smtClean="0"/>
              <a:t>Panthéon-Sorbonne</a:t>
            </a:r>
            <a:endParaRPr lang="it-IT" dirty="0" smtClean="0"/>
          </a:p>
          <a:p>
            <a:pPr lvl="1"/>
            <a:r>
              <a:rPr lang="it-IT" dirty="0" smtClean="0"/>
              <a:t>Network of 10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universities</a:t>
            </a:r>
            <a:endParaRPr lang="en-US" dirty="0" smtClean="0"/>
          </a:p>
          <a:p>
            <a:endParaRPr lang="en-US" dirty="0" smtClean="0"/>
          </a:p>
          <a:p>
            <a:endParaRPr lang="it-IT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876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914400" y="476251"/>
            <a:ext cx="10363200" cy="3124205"/>
          </a:xfrm>
        </p:spPr>
        <p:txBody>
          <a:bodyPr>
            <a:normAutofit/>
          </a:bodyPr>
          <a:lstStyle/>
          <a:p>
            <a:r>
              <a:rPr lang="en-US" sz="6200" b="1" dirty="0">
                <a:solidFill>
                  <a:srgbClr val="FF0000"/>
                </a:solidFill>
              </a:rPr>
              <a:t>E-learning between academic and lifelong learning </a:t>
            </a:r>
            <a:br>
              <a:rPr lang="en-US" sz="6200" b="1" dirty="0">
                <a:solidFill>
                  <a:srgbClr val="FF0000"/>
                </a:solidFill>
              </a:rPr>
            </a:br>
            <a:r>
              <a:rPr lang="en-US" sz="3100" dirty="0" smtClean="0"/>
              <a:t>Bern, October 27</a:t>
            </a:r>
            <a:r>
              <a:rPr lang="en-US" sz="3100" baseline="30000" dirty="0" smtClean="0"/>
              <a:t>th</a:t>
            </a:r>
            <a:r>
              <a:rPr lang="en-US" sz="3100" dirty="0"/>
              <a:t>, 2017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CH" sz="1800" dirty="0"/>
              <a:t>prof. </a:t>
            </a:r>
            <a:r>
              <a:rPr lang="fr-CH" sz="1800" b="1" dirty="0"/>
              <a:t>Lorenzo Cantoni</a:t>
            </a:r>
          </a:p>
          <a:p>
            <a:r>
              <a:rPr lang="fr-CH" sz="1800" dirty="0"/>
              <a:t>USI – </a:t>
            </a:r>
            <a:r>
              <a:rPr lang="fr-CH" sz="1800" dirty="0" err="1"/>
              <a:t>Università</a:t>
            </a:r>
            <a:r>
              <a:rPr lang="fr-CH" sz="1800" dirty="0"/>
              <a:t> </a:t>
            </a:r>
            <a:r>
              <a:rPr lang="fr-CH" sz="1800" dirty="0" err="1"/>
              <a:t>della</a:t>
            </a:r>
            <a:r>
              <a:rPr lang="fr-CH" sz="1800" dirty="0"/>
              <a:t> Svizzera </a:t>
            </a:r>
            <a:r>
              <a:rPr lang="fr-CH" sz="1800" dirty="0" err="1"/>
              <a:t>italiana</a:t>
            </a:r>
            <a:r>
              <a:rPr lang="fr-CH" sz="1800" dirty="0"/>
              <a:t> (Lugano, </a:t>
            </a:r>
            <a:r>
              <a:rPr lang="fr-CH" sz="1800" dirty="0" err="1"/>
              <a:t>Switzerland</a:t>
            </a:r>
            <a:r>
              <a:rPr lang="fr-CH" sz="1800" dirty="0" smtClean="0"/>
              <a:t>) – </a:t>
            </a:r>
            <a:r>
              <a:rPr lang="fr-CH" sz="1800" dirty="0" err="1" smtClean="0"/>
              <a:t>eLab</a:t>
            </a:r>
            <a:r>
              <a:rPr lang="fr-CH" sz="1800" dirty="0" smtClean="0"/>
              <a:t>: </a:t>
            </a:r>
            <a:r>
              <a:rPr lang="fr-CH" sz="1800" dirty="0"/>
              <a:t>eLearning </a:t>
            </a:r>
            <a:r>
              <a:rPr lang="fr-CH" sz="1800" dirty="0" err="1"/>
              <a:t>lab</a:t>
            </a:r>
            <a:endParaRPr lang="fr-CH" sz="1800" dirty="0"/>
          </a:p>
          <a:p>
            <a:r>
              <a:rPr lang="en-US" sz="1800" dirty="0" smtClean="0"/>
              <a:t>UNESCO </a:t>
            </a:r>
            <a:r>
              <a:rPr lang="en-US" sz="1800" dirty="0"/>
              <a:t>chair in ICT to develop and promote sustainable tourism in World Heritage Sites</a:t>
            </a:r>
          </a:p>
          <a:p>
            <a:r>
              <a:rPr lang="fr-CH" sz="1800" dirty="0" smtClean="0"/>
              <a:t>lorenzo.cantoni@usi.ch </a:t>
            </a:r>
            <a:r>
              <a:rPr lang="fr-CH" sz="1800" dirty="0"/>
              <a:t>¦ </a:t>
            </a:r>
            <a:r>
              <a:rPr lang="fr-CH" sz="1800" b="1" dirty="0"/>
              <a:t>@</a:t>
            </a:r>
            <a:r>
              <a:rPr lang="fr-CH" sz="1800" b="1" dirty="0" err="1"/>
              <a:t>lorenzocantoni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68610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278</Words>
  <Application>Microsoft Office PowerPoint</Application>
  <PresentationFormat>Benutzerdefiniert</PresentationFormat>
  <Paragraphs>41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Office Theme</vt:lpstr>
      <vt:lpstr>E-learning between academic and lifelong learning  Bern, October 27th, 2017</vt:lpstr>
      <vt:lpstr>eLearning… </vt:lpstr>
      <vt:lpstr>Some cases</vt:lpstr>
      <vt:lpstr>E-learning between academic and lifelong learning  Bern, October 27th, 2017</vt:lpstr>
    </vt:vector>
  </TitlesOfParts>
  <Company>USI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lorenzo cantoni</dc:creator>
  <cp:lastModifiedBy>Cornelia Galliker</cp:lastModifiedBy>
  <cp:revision>325</cp:revision>
  <dcterms:created xsi:type="dcterms:W3CDTF">2014-10-15T11:45:45Z</dcterms:created>
  <dcterms:modified xsi:type="dcterms:W3CDTF">2017-12-21T08:14:33Z</dcterms:modified>
</cp:coreProperties>
</file>