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73" r:id="rId2"/>
    <p:sldId id="539" r:id="rId3"/>
    <p:sldId id="275" r:id="rId4"/>
    <p:sldId id="565" r:id="rId5"/>
    <p:sldId id="566" r:id="rId6"/>
    <p:sldId id="567" r:id="rId7"/>
    <p:sldId id="568" r:id="rId8"/>
    <p:sldId id="542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3768"/>
    <a:srgbClr val="1F294D"/>
    <a:srgbClr val="FE8B34"/>
    <a:srgbClr val="FE79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328" autoAdjust="0"/>
    <p:restoredTop sz="93066" autoAdjust="0"/>
  </p:normalViewPr>
  <p:slideViewPr>
    <p:cSldViewPr snapToGrid="0">
      <p:cViewPr varScale="1">
        <p:scale>
          <a:sx n="80" d="100"/>
          <a:sy n="80" d="100"/>
        </p:scale>
        <p:origin x="629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0B32B8-9509-5741-9C3E-90688BA34DC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574CB8-949D-284A-B693-CF173EDD4FA1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91764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f8a00316a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" name="Google Shape;73;gf8a00316a5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f8a00316a5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GB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7184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74CB8-949D-284A-B693-CF173EDD4FA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067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574CB8-949D-284A-B693-CF173EDD4FA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4656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65B34DA-00E5-BBFC-3C7C-3C39F812C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EF5B3BB0-DC51-F1B8-213E-91D4918DAA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4221006-7464-D5CA-A031-C19CDAE358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AB52-3643-4649-8EFB-A12AAACD20E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92C9FDF-A6A2-57BC-79D0-CF16FD81D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95A6251-7105-C77D-2403-6141754D6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C4DE-882C-554D-BFED-559B39A1B09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48729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110274-E9D0-0817-1B9D-254FA8630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11FC376-1FB2-B1A7-AE63-9FE29D2107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0A281A-ADD2-5676-B6AB-6EC3E165DB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AB52-3643-4649-8EFB-A12AAACD20E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34C1B6A-6374-99AF-7A99-4577D4272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6008052-0F9E-0952-020D-395E5C692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C4DE-882C-554D-BFED-559B39A1B09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01909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00EA0DE9-AAD5-8356-3AD9-F683272B7F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FCF8D54D-5826-22EB-1830-6D483A556E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24688A2-7441-8BC5-324C-E9F39598E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AB52-3643-4649-8EFB-A12AAACD20E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E74FF5-760A-0944-EC15-1373D0B0E6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51FC9CB-861D-2735-C877-9BEB87778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C4DE-882C-554D-BFED-559B39A1B09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7094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folie 01">
  <p:cSld name="Titelfolie 01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>
            <a:spLocks noGrp="1"/>
          </p:cNvSpPr>
          <p:nvPr>
            <p:ph type="pic" idx="2"/>
          </p:nvPr>
        </p:nvSpPr>
        <p:spPr>
          <a:xfrm>
            <a:off x="731837" y="1016000"/>
            <a:ext cx="10728400" cy="52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185000" tIns="0" rIns="0" bIns="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ctrTitle"/>
          </p:nvPr>
        </p:nvSpPr>
        <p:spPr>
          <a:xfrm>
            <a:off x="0" y="2233539"/>
            <a:ext cx="5904000" cy="2772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810000" tIns="189000" rIns="0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700"/>
              <a:buFont typeface="Arial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53" name="Google Shape;53;p1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31838" y="360537"/>
            <a:ext cx="1765564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" name="Google Shape;54;p13"/>
          <p:cNvSpPr>
            <a:spLocks noGrp="1"/>
          </p:cNvSpPr>
          <p:nvPr>
            <p:ph type="pic" idx="3"/>
          </p:nvPr>
        </p:nvSpPr>
        <p:spPr>
          <a:xfrm>
            <a:off x="10200163" y="6489088"/>
            <a:ext cx="1260000" cy="18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1067"/>
              </a:spcBef>
              <a:spcAft>
                <a:spcPts val="0"/>
              </a:spcAft>
              <a:buClr>
                <a:schemeClr val="dk1"/>
              </a:buClr>
              <a:buSzPts val="500"/>
              <a:buFont typeface="Arial"/>
              <a:buNone/>
              <a:defRPr sz="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−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8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1"/>
          </p:nvPr>
        </p:nvSpPr>
        <p:spPr>
          <a:xfrm>
            <a:off x="1078516" y="3860495"/>
            <a:ext cx="4680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1pPr>
            <a:lvl2pPr marL="1219170" lvl="1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marL="1828754" lvl="2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marL="2438339" lvl="3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marL="3047924" lvl="4" indent="-304792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4"/>
          </p:nvPr>
        </p:nvSpPr>
        <p:spPr>
          <a:xfrm>
            <a:off x="9696449" y="316800"/>
            <a:ext cx="1800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609585" lvl="0" indent="-30479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1200"/>
            </a:lvl1pPr>
            <a:lvl2pPr marL="1219170" lvl="1" indent="-38099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1200"/>
            </a:lvl2pPr>
            <a:lvl3pPr marL="1828754" lvl="2" indent="-38099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■"/>
              <a:defRPr sz="1200"/>
            </a:lvl3pPr>
            <a:lvl4pPr marL="2438339" lvl="3" indent="-38099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●"/>
              <a:defRPr sz="1200"/>
            </a:lvl4pPr>
            <a:lvl5pPr marL="3047924" lvl="4" indent="-380990" algn="l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900"/>
              <a:buChar char="○"/>
              <a:defRPr sz="1200"/>
            </a:lvl5pPr>
            <a:lvl6pPr marL="3657509" lvl="5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/>
            </a:lvl6pPr>
            <a:lvl7pPr marL="4267093" lvl="6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7pPr>
            <a:lvl8pPr marL="4876678" lvl="7" indent="-423323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/>
            </a:lvl8pPr>
            <a:lvl9pPr marL="5486263" lvl="8" indent="-423323" algn="l" rtl="0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0908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880">
          <p15:clr>
            <a:srgbClr val="FBAE40"/>
          </p15:clr>
        </p15:guide>
        <p15:guide id="2" orient="horz" pos="480">
          <p15:clr>
            <a:srgbClr val="FBAE40"/>
          </p15:clr>
        </p15:guide>
        <p15:guide id="3" orient="horz" pos="2964">
          <p15:clr>
            <a:srgbClr val="FBAE40"/>
          </p15:clr>
        </p15:guide>
        <p15:guide id="4" pos="458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F3C5C4-F288-8448-35B3-263073FC8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6E5B4D0-F51A-6A6F-1067-F8CF734C70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0A6B4F0-6942-B667-0078-22A6889FF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AB52-3643-4649-8EFB-A12AAACD20E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D950F0D-5E04-92BC-060C-792A530D7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30AB546-ADFD-3852-108B-77DB175F36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C4DE-882C-554D-BFED-559B39A1B09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8547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01EE9AB-1143-BB3F-A89F-605D62E62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AC1A812-4C39-59A6-430D-DB8A19208D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E988048-2E6F-6E34-7689-F2F322989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AB52-3643-4649-8EFB-A12AAACD20E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C2E0FB4E-88DE-A09D-DFF0-0C1C2BD5C4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C6D3C55-B083-1D50-1B5B-E2AD7B569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C4DE-882C-554D-BFED-559B39A1B09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8682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D34D960-B240-7948-C85F-206FC934CD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6B0A5CC-511F-E0A5-A622-89A7BD2178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55D5199D-CB73-38E5-468A-AEF531B80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37157A4-39B9-66B8-E6FB-C512A232F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AB52-3643-4649-8EFB-A12AAACD20E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154F49F-7847-AB83-5072-945EB6D7C9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9216B9F0-C5DC-411A-7EE7-5F7AB54D3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C4DE-882C-554D-BFED-559B39A1B09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0243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5FD0D8-B103-7E33-5FEF-B5CE69B04F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5085B5D-389B-FF9B-69A3-044A06D71C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AD630F2-EAFE-1970-52AE-E2D3A64655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67D6F6B1-5465-934F-33C4-4AC651898C3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DE7231D-3E2C-9303-4F20-A894880902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1DAAB594-F5F7-0144-8279-C1F6C6648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AB52-3643-4649-8EFB-A12AAACD20E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C131454D-C964-E051-78AD-B231F60F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5597EEFD-4FDF-C238-BEF2-158A86DB3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C4DE-882C-554D-BFED-559B39A1B09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077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82AA47-139A-B95A-E637-2408615694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135F7C16-55D6-6B4C-A890-50D423A592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AB52-3643-4649-8EFB-A12AAACD20E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F2A6116-54C8-B108-5D5D-F616B46C2A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187A53-E434-0B85-03B9-E20C3BEC2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C4DE-882C-554D-BFED-559B39A1B09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59739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100D141F-F092-AFEF-9C0C-05BB84957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AB52-3643-4649-8EFB-A12AAACD20E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3F3A18A1-437F-8249-5D06-A49A1F8BB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02B57FDF-1AA7-98AF-E9CF-AC00534CE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C4DE-882C-554D-BFED-559B39A1B09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1793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5079451-82F6-287B-9D79-8AA293E7E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DCA79B-3848-9862-F627-9A4745E414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76E7726A-7B8C-D6A6-A2E5-872F94402F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986BEB54-F416-E56D-6A06-1233B954CD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AB52-3643-4649-8EFB-A12AAACD20E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B8FA317-42E5-F0DA-37B4-CE89787D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4763F0BC-9EF6-3B66-A038-94D9A0EF17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C4DE-882C-554D-BFED-559B39A1B09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62568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B4CE43-6898-F107-9CC4-5D564F09B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5F9051C1-12C6-C243-9D1E-C1053EDA65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C2A319AC-BA31-F6B8-0DD2-154DB8E1EB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1CC74A0E-9A7F-9A7F-D8F6-5EFDB942F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D4AB52-3643-4649-8EFB-A12AAACD20E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70781593-C44F-8E41-4483-3AC3F3948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2D1355CE-04A6-1185-06B7-C04E428EE4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11C4DE-882C-554D-BFED-559B39A1B09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2101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9BB7CFE0-9F04-7E70-DCD0-D8E7AE235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GB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0DC9C29-5604-ED2F-0AB5-09EC3947AC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GB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EF2BE4EB-C357-06C1-32BC-35F30A4C05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D4AB52-3643-4649-8EFB-A12AAACD20E3}" type="datetimeFigureOut">
              <a:rPr lang="en-GB" smtClean="0"/>
              <a:t>15/04/2024</a:t>
            </a:fld>
            <a:endParaRPr lang="en-GB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9E3311F-1942-5A41-8403-1CA2B938FB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512423-C20A-C6AA-1F2A-7C6C795863F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11C4DE-882C-554D-BFED-559B39A1B09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32827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6"/>
          <p:cNvSpPr txBox="1">
            <a:spLocks noGrp="1"/>
          </p:cNvSpPr>
          <p:nvPr>
            <p:ph type="body" idx="1"/>
          </p:nvPr>
        </p:nvSpPr>
        <p:spPr>
          <a:xfrm>
            <a:off x="1078516" y="3860495"/>
            <a:ext cx="4680000" cy="10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70000" lnSpcReduction="20000"/>
          </a:bodyPr>
          <a:lstStyle/>
          <a:p>
            <a:pPr marL="0" indent="0">
              <a:buSzPct val="100000"/>
            </a:pPr>
            <a:r>
              <a:rPr lang="en-GB" sz="3200" b="1"/>
              <a:t>ETH for Development (ETH</a:t>
            </a:r>
            <a:r>
              <a:rPr lang="en-GB" sz="2000" b="1"/>
              <a:t>4</a:t>
            </a:r>
            <a:r>
              <a:rPr lang="en-GB" sz="3200" b="1"/>
              <a:t>D</a:t>
            </a:r>
            <a:r>
              <a:rPr lang="en-GB" sz="4000" b="1"/>
              <a:t>)</a:t>
            </a:r>
            <a:endParaRPr sz="1467"/>
          </a:p>
          <a:p>
            <a:pPr marL="0" indent="0">
              <a:spcAft>
                <a:spcPts val="1600"/>
              </a:spcAft>
              <a:buSzPct val="100000"/>
            </a:pPr>
            <a:r>
              <a:rPr lang="en-GB" sz="2400"/>
              <a:t>Leveraging science and technology for development</a:t>
            </a:r>
            <a:endParaRPr sz="4800" b="1"/>
          </a:p>
        </p:txBody>
      </p:sp>
      <p:pic>
        <p:nvPicPr>
          <p:cNvPr id="77" name="Google Shape;77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927100"/>
            <a:ext cx="12191999" cy="4978400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6"/>
          <p:cNvSpPr txBox="1">
            <a:spLocks noGrp="1"/>
          </p:cNvSpPr>
          <p:nvPr>
            <p:ph type="ctrTitle"/>
          </p:nvPr>
        </p:nvSpPr>
        <p:spPr>
          <a:xfrm>
            <a:off x="0" y="2525899"/>
            <a:ext cx="8093200" cy="2523532"/>
          </a:xfrm>
          <a:prstGeom prst="rect">
            <a:avLst/>
          </a:prstGeom>
          <a:solidFill>
            <a:srgbClr val="1D3768"/>
          </a:solidFill>
          <a:ln>
            <a:noFill/>
          </a:ln>
        </p:spPr>
        <p:txBody>
          <a:bodyPr spcFirstLastPara="1" wrap="square" lIns="1080000" tIns="252000" rIns="0" bIns="0" anchor="t" anchorCtr="0">
            <a:normAutofit fontScale="90000"/>
          </a:bodyPr>
          <a:lstStyle/>
          <a:p>
            <a:r>
              <a:rPr lang="en-GB" sz="4000" b="1" dirty="0">
                <a:latin typeface="Arial" panose="020B0604020202020204" pitchFamily="34" charset="0"/>
                <a:cs typeface="Arial" panose="020B0604020202020204" pitchFamily="34" charset="0"/>
              </a:rPr>
              <a:t>ETH for Development (ETH4D)</a:t>
            </a:r>
            <a:br>
              <a:rPr lang="en-GB" sz="27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Netzwerktreffen «Nachhaltigkeit in der Lehre», 12 April 2024</a:t>
            </a:r>
            <a:br>
              <a:rPr lang="de-CH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br>
              <a:rPr lang="de-CH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CH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Alexandra Hees</a:t>
            </a:r>
            <a:br>
              <a:rPr lang="de-CH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de-CH" sz="2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Email: alhees@ethz.ch</a:t>
            </a:r>
            <a:br>
              <a:rPr lang="de-CH" sz="1800" dirty="0"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br>
              <a:rPr lang="en-US" sz="2933" dirty="0"/>
            </a:br>
            <a:br>
              <a:rPr lang="en-US" sz="2933" dirty="0"/>
            </a:br>
            <a:br>
              <a:rPr lang="fr-CH" sz="3733" b="1" dirty="0"/>
            </a:br>
            <a:r>
              <a:rPr lang="en-GB" sz="3467" b="1" dirty="0"/>
              <a:t> </a:t>
            </a:r>
            <a:endParaRPr sz="3467" b="1" dirty="0"/>
          </a:p>
        </p:txBody>
      </p:sp>
      <p:pic>
        <p:nvPicPr>
          <p:cNvPr id="79" name="Google Shape;79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324253" y="440564"/>
            <a:ext cx="1078231" cy="271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38194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9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feld 14">
            <a:extLst>
              <a:ext uri="{FF2B5EF4-FFF2-40B4-BE49-F238E27FC236}">
                <a16:creationId xmlns:a16="http://schemas.microsoft.com/office/drawing/2014/main" id="{5DE8644F-C421-0FAD-E973-C29984498F2D}"/>
              </a:ext>
            </a:extLst>
          </p:cNvPr>
          <p:cNvSpPr txBox="1"/>
          <p:nvPr/>
        </p:nvSpPr>
        <p:spPr>
          <a:xfrm>
            <a:off x="6032500" y="1588518"/>
            <a:ext cx="57531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GB" sz="2800" dirty="0">
                <a:solidFill>
                  <a:schemeClr val="bg1"/>
                </a:solidFill>
              </a:rPr>
              <a:t>Network of 49 Research Groups from 11 ETH Departments, EAWAG and EMPA</a:t>
            </a:r>
          </a:p>
          <a:p>
            <a:pPr lvl="0"/>
            <a:endParaRPr lang="en-GB" sz="2800" dirty="0">
              <a:solidFill>
                <a:schemeClr val="bg1"/>
              </a:solidFill>
            </a:endParaRPr>
          </a:p>
          <a:p>
            <a:pPr lvl="0"/>
            <a:r>
              <a:rPr lang="en-GB" sz="2800" dirty="0">
                <a:solidFill>
                  <a:schemeClr val="bg1"/>
                </a:solidFill>
              </a:rPr>
              <a:t>5 Organizational Units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ETH Office of the President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ETH Rectorate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NADEL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Student Project House</a:t>
            </a:r>
          </a:p>
          <a:p>
            <a:pPr marL="457200" lvl="0" indent="-457200">
              <a:buFont typeface="Arial" panose="020B0604020202020204" pitchFamily="34" charset="0"/>
              <a:buChar char="•"/>
            </a:pPr>
            <a:r>
              <a:rPr lang="en-GB" sz="2800" dirty="0">
                <a:solidFill>
                  <a:schemeClr val="bg1"/>
                </a:solidFill>
              </a:rPr>
              <a:t>World Food System Center </a:t>
            </a:r>
          </a:p>
          <a:p>
            <a:pPr lvl="0"/>
            <a:endParaRPr lang="en-GB" sz="2800" dirty="0">
              <a:solidFill>
                <a:schemeClr val="bg1"/>
              </a:solidFill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1E5FA729-C161-3CEC-7D87-5BBE969F5BC7}"/>
              </a:ext>
            </a:extLst>
          </p:cNvPr>
          <p:cNvSpPr txBox="1"/>
          <p:nvPr/>
        </p:nvSpPr>
        <p:spPr>
          <a:xfrm>
            <a:off x="660400" y="329625"/>
            <a:ext cx="23707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  <a:latin typeface="+mj-lt"/>
              </a:rPr>
              <a:t>Who are we?</a:t>
            </a:r>
          </a:p>
        </p:txBody>
      </p:sp>
      <p:pic>
        <p:nvPicPr>
          <p:cNvPr id="3" name="Grafik 2" descr="Ein Bild, das Kreis, Screenshot, Grafiken, Zeichnung enthält.&#10;&#10;Automatisch generierte Beschreibung">
            <a:extLst>
              <a:ext uri="{FF2B5EF4-FFF2-40B4-BE49-F238E27FC236}">
                <a16:creationId xmlns:a16="http://schemas.microsoft.com/office/drawing/2014/main" id="{BEB17D23-8508-ED47-5542-C21EF99AB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487" t="8528" r="15080" b="4806"/>
          <a:stretch/>
        </p:blipFill>
        <p:spPr>
          <a:xfrm>
            <a:off x="406400" y="1229989"/>
            <a:ext cx="5370556" cy="498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423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54" name="Arc 5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Freeform: Shape 5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Grafik 7" descr="Ein Bild, das Text, Grafiken, Clipart, Cartoon enthält.&#10;&#10;Automatisch generierte Beschreibung">
            <a:extLst>
              <a:ext uri="{FF2B5EF4-FFF2-40B4-BE49-F238E27FC236}">
                <a16:creationId xmlns:a16="http://schemas.microsoft.com/office/drawing/2014/main" id="{80D0D3F6-8605-86F7-2129-561D3ED50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09575"/>
            <a:ext cx="4059603" cy="489108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65C457B-A6F2-4F91-6611-A5D2D8EA27EE}"/>
              </a:ext>
            </a:extLst>
          </p:cNvPr>
          <p:cNvSpPr txBox="1"/>
          <p:nvPr/>
        </p:nvSpPr>
        <p:spPr>
          <a:xfrm>
            <a:off x="5894962" y="1984443"/>
            <a:ext cx="5458838" cy="4192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en-US" sz="2400" dirty="0"/>
              <a:t>ETH4D aims </a:t>
            </a:r>
          </a:p>
          <a:p>
            <a:pPr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to develop and scale innovations that address pressing global challenges</a:t>
            </a:r>
          </a:p>
          <a:p>
            <a:pPr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endParaRPr lang="en-US" sz="2400" dirty="0"/>
          </a:p>
          <a:p>
            <a:pPr indent="-228600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400" dirty="0"/>
              <a:t>to educate future leaders in sustainable development</a:t>
            </a:r>
          </a:p>
        </p:txBody>
      </p:sp>
    </p:spTree>
    <p:extLst>
      <p:ext uri="{BB962C8B-B14F-4D97-AF65-F5344CB8AC3E}">
        <p14:creationId xmlns:p14="http://schemas.microsoft.com/office/powerpoint/2010/main" val="32122520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1" name="Rectangle 60">
            <a:extLst>
              <a:ext uri="{FF2B5EF4-FFF2-40B4-BE49-F238E27FC236}">
                <a16:creationId xmlns:a16="http://schemas.microsoft.com/office/drawing/2014/main" id="{95199994-21AE-49A2-BA0D-12E295989A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63" name="Arc 62">
            <a:extLst>
              <a:ext uri="{FF2B5EF4-FFF2-40B4-BE49-F238E27FC236}">
                <a16:creationId xmlns:a16="http://schemas.microsoft.com/office/drawing/2014/main" id="{A2C34835-4F79-4934-B151-D68E79764C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269068">
            <a:off x="8717845" y="3339275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Google Shape;504;p61">
            <a:extLst>
              <a:ext uri="{FF2B5EF4-FFF2-40B4-BE49-F238E27FC236}">
                <a16:creationId xmlns:a16="http://schemas.microsoft.com/office/drawing/2014/main" id="{9B647FB8-EB97-39A2-5E03-0EC153326D7B}"/>
              </a:ext>
            </a:extLst>
          </p:cNvPr>
          <p:cNvSpPr txBox="1">
            <a:spLocks/>
          </p:cNvSpPr>
          <p:nvPr/>
        </p:nvSpPr>
        <p:spPr>
          <a:xfrm>
            <a:off x="731837" y="472100"/>
            <a:ext cx="10728400" cy="4424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Bef>
                <a:spcPts val="0"/>
              </a:spcBef>
              <a:buClr>
                <a:schemeClr val="dk1"/>
              </a:buClr>
              <a:buSzPts val="2400"/>
            </a:pPr>
            <a:r>
              <a:rPr lang="en-GB" sz="3200" dirty="0">
                <a:latin typeface="Arial" panose="020B0604020202020204" pitchFamily="34" charset="0"/>
                <a:cs typeface="Arial" panose="020B0604020202020204" pitchFamily="34" charset="0"/>
              </a:rPr>
              <a:t>Public Lecture Series: The Sustainable Development Goals in Context</a:t>
            </a:r>
            <a:endParaRPr lang="en-GB" sz="3200" dirty="0">
              <a:latin typeface="Arial" panose="020B0604020202020204" pitchFamily="34" charset="0"/>
              <a:ea typeface="Arial"/>
              <a:cs typeface="Arial" panose="020B0604020202020204" pitchFamily="34" charset="0"/>
              <a:sym typeface="Arial"/>
            </a:endParaRPr>
          </a:p>
        </p:txBody>
      </p:sp>
      <p:pic>
        <p:nvPicPr>
          <p:cNvPr id="9" name="Grafik 8" descr="Ein Bild, das Text, Screenshot, Schrift, Dokument enthält.&#10;&#10;Automatisch generierte Beschreibung">
            <a:extLst>
              <a:ext uri="{FF2B5EF4-FFF2-40B4-BE49-F238E27FC236}">
                <a16:creationId xmlns:a16="http://schemas.microsoft.com/office/drawing/2014/main" id="{A6A476CB-5D1D-4AA3-6F06-55D41A721F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184"/>
          <a:stretch/>
        </p:blipFill>
        <p:spPr>
          <a:xfrm>
            <a:off x="6374187" y="1018738"/>
            <a:ext cx="5539625" cy="5467787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FF720E4-4ABC-ED38-CCCB-2BD0FF5F22C4}"/>
              </a:ext>
            </a:extLst>
          </p:cNvPr>
          <p:cNvSpPr txBox="1"/>
          <p:nvPr/>
        </p:nvSpPr>
        <p:spPr>
          <a:xfrm>
            <a:off x="731837" y="1738153"/>
            <a:ext cx="5364163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CH" sz="1400" b="1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Ziele: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CH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Studierende über die Dimensionen der nachhaltigen Entwicklung aufzuklären und sie zu befähigen, diese kritisch zu diskutieren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CH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Studierenden zu inspirieren, einen Beitrag zur nachhaltigen Entwicklung zu leisten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CH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ETH-Dozierende dazu anzuregen, globale Perspektiven in ihre Lehre einzubauen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CH" sz="1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Die </a:t>
            </a:r>
            <a:r>
              <a:rPr lang="de-CH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Öffentlichkeit in den Dialog zur nachhaltigen Entwicklung einbeziehen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de-CH" sz="1400" b="1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Format: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CH" sz="1400" kern="1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Jede Sitzung konzentriert sich auf ein Thema im Rahmen der UN Ziele und bringt eine/n Forschende/n mit zwei Personen aus der Praxis (Privatwirtschaft, Politik, Zivilgesellschaft etc.) zusammen</a:t>
            </a:r>
          </a:p>
          <a:p>
            <a:pPr marL="285750" indent="-285750" algn="just">
              <a:lnSpc>
                <a:spcPct val="107000"/>
              </a:lnSpc>
              <a:spcAft>
                <a:spcPts val="800"/>
              </a:spcAft>
              <a:buFontTx/>
              <a:buChar char="-"/>
            </a:pPr>
            <a:r>
              <a:rPr lang="de-CH" sz="1400" kern="1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Raum für Fragen der Studierenden und der Öffentlichkeit</a:t>
            </a:r>
            <a:endParaRPr lang="de-CH" sz="1600" kern="1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895124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9" name="Rectangle 7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504;p61">
            <a:extLst>
              <a:ext uri="{FF2B5EF4-FFF2-40B4-BE49-F238E27FC236}">
                <a16:creationId xmlns:a16="http://schemas.microsoft.com/office/drawing/2014/main" id="{9B647FB8-EB97-39A2-5E03-0EC153326D7B}"/>
              </a:ext>
            </a:extLst>
          </p:cNvPr>
          <p:cNvSpPr txBox="1">
            <a:spLocks/>
          </p:cNvSpPr>
          <p:nvPr/>
        </p:nvSpPr>
        <p:spPr>
          <a:xfrm>
            <a:off x="7162800" y="219075"/>
            <a:ext cx="4752975" cy="189991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buClr>
                <a:schemeClr val="dk1"/>
              </a:buClr>
              <a:buSzPts val="2400"/>
            </a:pPr>
            <a:r>
              <a:rPr lang="en-US" sz="37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SDG Pitch Event: Building a Sustainable Future </a:t>
            </a:r>
          </a:p>
        </p:txBody>
      </p:sp>
      <p:pic>
        <p:nvPicPr>
          <p:cNvPr id="6" name="Grafik 5" descr="Ein Bild, das Kleidung, Person, Mann, Frau enthält.&#10;&#10;Automatisch generierte Beschreibung">
            <a:extLst>
              <a:ext uri="{FF2B5EF4-FFF2-40B4-BE49-F238E27FC236}">
                <a16:creationId xmlns:a16="http://schemas.microsoft.com/office/drawing/2014/main" id="{A2EDA795-4783-9209-A5AC-94C4D4B62C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143"/>
          <a:stretch/>
        </p:blipFill>
        <p:spPr>
          <a:xfrm>
            <a:off x="1" y="10"/>
            <a:ext cx="6936390" cy="685799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FF720E4-4ABC-ED38-CCCB-2BD0FF5F22C4}"/>
              </a:ext>
            </a:extLst>
          </p:cNvPr>
          <p:cNvSpPr txBox="1"/>
          <p:nvPr/>
        </p:nvSpPr>
        <p:spPr>
          <a:xfrm>
            <a:off x="7162800" y="2219325"/>
            <a:ext cx="4895850" cy="441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Ziele</a:t>
            </a:r>
            <a:r>
              <a:rPr lang="en-US" sz="1400" b="1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Studierende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mit dem ETH Start-up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Ökosystem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Kontakt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bringen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Pitching Skills der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Studierenden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verbessern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Eine Pipeline für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Projekte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schaffen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die ein Social Impact Start-up/ETH Spin-off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gründen</a:t>
            </a: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Format:</a:t>
            </a:r>
          </a:p>
          <a:p>
            <a:pPr marL="28575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Teams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pitchen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ihre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Projekte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/Ideen in 3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Minuten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Studierende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erhalten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ein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professionelles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Pitch Training</a:t>
            </a:r>
          </a:p>
          <a:p>
            <a:pPr marL="28575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Jury aus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Nachhaltigkeits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- und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InnovationsexpertInnen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Publikum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bewerten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die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Projekte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(relevance, feasibility, impact, team strength)</a:t>
            </a:r>
          </a:p>
          <a:p>
            <a:pPr marL="285750" indent="-2286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Studierende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können Mentoring und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kleinen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finanziellen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Beitrag</a:t>
            </a:r>
            <a:r>
              <a:rPr lang="en-US" sz="140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gewinnen</a:t>
            </a:r>
            <a:endParaRPr lang="en-US" sz="140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1581704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3" name="Rectangle 1032">
            <a:extLst>
              <a:ext uri="{FF2B5EF4-FFF2-40B4-BE49-F238E27FC236}">
                <a16:creationId xmlns:a16="http://schemas.microsoft.com/office/drawing/2014/main" id="{72D05657-94EE-4B2D-BC1B-A1D0650636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5" name="Arc 1034">
            <a:extLst>
              <a:ext uri="{FF2B5EF4-FFF2-40B4-BE49-F238E27FC236}">
                <a16:creationId xmlns:a16="http://schemas.microsoft.com/office/drawing/2014/main" id="{7586665A-47B3-4AEE-BC94-15D89FF706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65099" y="486184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504;p61">
            <a:extLst>
              <a:ext uri="{FF2B5EF4-FFF2-40B4-BE49-F238E27FC236}">
                <a16:creationId xmlns:a16="http://schemas.microsoft.com/office/drawing/2014/main" id="{9B647FB8-EB97-39A2-5E03-0EC153326D7B}"/>
              </a:ext>
            </a:extLst>
          </p:cNvPr>
          <p:cNvSpPr txBox="1">
            <a:spLocks/>
          </p:cNvSpPr>
          <p:nvPr/>
        </p:nvSpPr>
        <p:spPr>
          <a:xfrm>
            <a:off x="4184542" y="486184"/>
            <a:ext cx="7363990" cy="1325563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  <a:buClr>
                <a:schemeClr val="dk1"/>
              </a:buClr>
              <a:buSzPts val="2400"/>
            </a:pPr>
            <a:r>
              <a:rPr lang="en-US" sz="41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SDG Pitch Event</a:t>
            </a:r>
          </a:p>
        </p:txBody>
      </p:sp>
      <p:pic>
        <p:nvPicPr>
          <p:cNvPr id="1028" name="Picture 4" descr="Keine alternative Textbeschreibung für dieses Bild vorhanden">
            <a:extLst>
              <a:ext uri="{FF2B5EF4-FFF2-40B4-BE49-F238E27FC236}">
                <a16:creationId xmlns:a16="http://schemas.microsoft.com/office/drawing/2014/main" id="{42BA68C2-DCA7-CFB4-3797-82982EBFEF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" r="-4" b="-4"/>
          <a:stretch/>
        </p:blipFill>
        <p:spPr bwMode="auto">
          <a:xfrm>
            <a:off x="581526" y="258142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Olivier Gröninger mit seinem Wasserfilter">
            <a:extLst>
              <a:ext uri="{FF2B5EF4-FFF2-40B4-BE49-F238E27FC236}">
                <a16:creationId xmlns:a16="http://schemas.microsoft.com/office/drawing/2014/main" id="{BDF53E2C-7CC4-09B6-D894-6B9F98203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75" r="28375"/>
          <a:stretch/>
        </p:blipFill>
        <p:spPr bwMode="auto">
          <a:xfrm>
            <a:off x="581526" y="3486449"/>
            <a:ext cx="3118718" cy="3118718"/>
          </a:xfrm>
          <a:custGeom>
            <a:avLst/>
            <a:gdLst/>
            <a:ahLst/>
            <a:cxnLst/>
            <a:rect l="l" t="t" r="r" b="b"/>
            <a:pathLst>
              <a:path w="2683042" h="2683042">
                <a:moveTo>
                  <a:pt x="102278" y="0"/>
                </a:moveTo>
                <a:lnTo>
                  <a:pt x="2580764" y="0"/>
                </a:lnTo>
                <a:cubicBezTo>
                  <a:pt x="2637251" y="0"/>
                  <a:pt x="2683042" y="45791"/>
                  <a:pt x="2683042" y="102278"/>
                </a:cubicBezTo>
                <a:lnTo>
                  <a:pt x="2683042" y="2580764"/>
                </a:lnTo>
                <a:cubicBezTo>
                  <a:pt x="2683042" y="2637251"/>
                  <a:pt x="2637251" y="2683042"/>
                  <a:pt x="2580764" y="2683042"/>
                </a:cubicBezTo>
                <a:lnTo>
                  <a:pt x="102278" y="2683042"/>
                </a:lnTo>
                <a:cubicBezTo>
                  <a:pt x="45791" y="2683042"/>
                  <a:pt x="0" y="2637251"/>
                  <a:pt x="0" y="2580764"/>
                </a:cubicBezTo>
                <a:lnTo>
                  <a:pt x="0" y="102278"/>
                </a:lnTo>
                <a:cubicBezTo>
                  <a:pt x="0" y="45791"/>
                  <a:pt x="45791" y="0"/>
                  <a:pt x="10227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0FF720E4-4ABC-ED38-CCCB-2BD0FF5F22C4}"/>
              </a:ext>
            </a:extLst>
          </p:cNvPr>
          <p:cNvSpPr txBox="1"/>
          <p:nvPr/>
        </p:nvSpPr>
        <p:spPr>
          <a:xfrm>
            <a:off x="4184542" y="2020478"/>
            <a:ext cx="736399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Dr. George Boateng – Kwame.AI</a:t>
            </a:r>
          </a:p>
          <a:p>
            <a:pPr>
              <a:lnSpc>
                <a:spcPct val="90000"/>
              </a:lnSpc>
              <a:spcAft>
                <a:spcPts val="800"/>
              </a:spcAft>
            </a:pPr>
            <a:r>
              <a:rPr lang="en-US" dirty="0"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A </a:t>
            </a:r>
            <a:r>
              <a:rPr lang="en-US" b="0" i="0" dirty="0">
                <a:effectLst/>
                <a:highlight>
                  <a:srgbClr val="FF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smartphone-based platform to teach young people to code and tackle Africa’s IT skills gap.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lnSpc>
                <a:spcPct val="9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Dr. Olivier Gröninger –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Openversum</a:t>
            </a: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90000"/>
              </a:lnSpc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 technology and educational platform to enable and empower local entrepreneurs in lower-income countries to produce and distribute innovative drinking water filters.</a:t>
            </a:r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b="1" dirty="0"/>
          </a:p>
          <a:p>
            <a:pPr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1562301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7" name="Rectangle 104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fik 6" descr="Ein Bild, das Kleidung, Im Haus, Person, Mobiliar enthält.&#10;&#10;Automatisch generierte Beschreibung">
            <a:extLst>
              <a:ext uri="{FF2B5EF4-FFF2-40B4-BE49-F238E27FC236}">
                <a16:creationId xmlns:a16="http://schemas.microsoft.com/office/drawing/2014/main" id="{3C21BCB7-51DF-359D-01C0-8730AA9B55C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436"/>
          <a:stretch/>
        </p:blipFill>
        <p:spPr>
          <a:xfrm>
            <a:off x="-347869" y="10"/>
            <a:ext cx="9669642" cy="6857990"/>
          </a:xfrm>
          <a:prstGeom prst="rect">
            <a:avLst/>
          </a:prstGeom>
        </p:spPr>
      </p:pic>
      <p:sp>
        <p:nvSpPr>
          <p:cNvPr id="1049" name="Rectangle 104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Google Shape;504;p61">
            <a:extLst>
              <a:ext uri="{FF2B5EF4-FFF2-40B4-BE49-F238E27FC236}">
                <a16:creationId xmlns:a16="http://schemas.microsoft.com/office/drawing/2014/main" id="{9B647FB8-EB97-39A2-5E03-0EC153326D7B}"/>
              </a:ext>
            </a:extLst>
          </p:cNvPr>
          <p:cNvSpPr txBox="1">
            <a:spLocks/>
          </p:cNvSpPr>
          <p:nvPr/>
        </p:nvSpPr>
        <p:spPr>
          <a:xfrm>
            <a:off x="5125019" y="0"/>
            <a:ext cx="6809539" cy="1899912"/>
          </a:xfrm>
          <a:prstGeom prst="rect">
            <a:avLst/>
          </a:prstGeom>
        </p:spPr>
        <p:txBody>
          <a:bodyPr spcFirstLastPara="1" vert="horz" lIns="91440" tIns="45720" rIns="91440" bIns="4572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Aft>
                <a:spcPts val="600"/>
              </a:spcAft>
              <a:buClr>
                <a:schemeClr val="dk1"/>
              </a:buClr>
              <a:buSzPts val="2400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Careers in Sustainability, Global Development and Humanitarian Action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906609B7-1938-2AE7-1CC7-34E7528119CA}"/>
              </a:ext>
            </a:extLst>
          </p:cNvPr>
          <p:cNvSpPr txBox="1"/>
          <p:nvPr/>
        </p:nvSpPr>
        <p:spPr>
          <a:xfrm>
            <a:off x="7962900" y="1714500"/>
            <a:ext cx="4083325" cy="44624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Ziele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Studierende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über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Karrierewege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der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nachhaltigen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Entwicklung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informieren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und sie mit Professionals 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Verbindung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setzen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Role Models für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Studierende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präsentieren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ETH4D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Netzwerk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mit Praxis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stärken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85750" indent="-22860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Format: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Panel Discussion und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Austausch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kleinen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Gruppen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Diverses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Panel aus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verschiedenen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Bereichen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(NGO,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Politik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Privatsektor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etc.)</a:t>
            </a:r>
          </a:p>
          <a:p>
            <a:pPr marL="285750" indent="-285750">
              <a:lnSpc>
                <a:spcPct val="12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Kombiniert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mit Career Office Hours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0FF720E4-4ABC-ED38-CCCB-2BD0FF5F22C4}"/>
              </a:ext>
            </a:extLst>
          </p:cNvPr>
          <p:cNvSpPr txBox="1"/>
          <p:nvPr/>
        </p:nvSpPr>
        <p:spPr>
          <a:xfrm>
            <a:off x="419100" y="2020478"/>
            <a:ext cx="44005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32449742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F29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feld 16">
            <a:extLst>
              <a:ext uri="{FF2B5EF4-FFF2-40B4-BE49-F238E27FC236}">
                <a16:creationId xmlns:a16="http://schemas.microsoft.com/office/drawing/2014/main" id="{1E5FA729-C161-3CEC-7D87-5BBE969F5BC7}"/>
              </a:ext>
            </a:extLst>
          </p:cNvPr>
          <p:cNvSpPr txBox="1"/>
          <p:nvPr/>
        </p:nvSpPr>
        <p:spPr>
          <a:xfrm>
            <a:off x="4237613" y="2616742"/>
            <a:ext cx="35544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 b="1" dirty="0">
                <a:solidFill>
                  <a:schemeClr val="bg1"/>
                </a:solidFill>
                <a:latin typeface="+mj-lt"/>
              </a:rPr>
              <a:t>Thank you!</a:t>
            </a:r>
          </a:p>
        </p:txBody>
      </p:sp>
      <p:pic>
        <p:nvPicPr>
          <p:cNvPr id="21" name="Grafik 20" descr="Ein Bild, das Text, Clipart enthält.&#10;&#10;Automatisch generierte Beschreibung">
            <a:extLst>
              <a:ext uri="{FF2B5EF4-FFF2-40B4-BE49-F238E27FC236}">
                <a16:creationId xmlns:a16="http://schemas.microsoft.com/office/drawing/2014/main" id="{CB9C3F11-53C2-4EBF-A7C4-8632926CF2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02562" y="6420610"/>
            <a:ext cx="1212100" cy="303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2105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414</Words>
  <Application>Microsoft Office PowerPoint</Application>
  <PresentationFormat>Breitbild</PresentationFormat>
  <Paragraphs>58</Paragraphs>
  <Slides>8</Slides>
  <Notes>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Noto Sans Symbols</vt:lpstr>
      <vt:lpstr>Office</vt:lpstr>
      <vt:lpstr>ETH for Development (ETH4D)  Netzwerktreffen «Nachhaltigkeit in der Lehre», 12 April 2024  Alexandra Hees Email: alhees@ethz.ch    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ETH for Development (ETH4D) Leveraging science and technology for development</dc:title>
  <dc:creator>Kostenbader  Sarah</dc:creator>
  <cp:lastModifiedBy>Hees  Alexandra</cp:lastModifiedBy>
  <cp:revision>38</cp:revision>
  <dcterms:created xsi:type="dcterms:W3CDTF">2023-04-27T10:47:10Z</dcterms:created>
  <dcterms:modified xsi:type="dcterms:W3CDTF">2024-04-15T14:49:58Z</dcterms:modified>
</cp:coreProperties>
</file>