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262" r:id="rId7"/>
    <p:sldId id="258" r:id="rId8"/>
    <p:sldId id="261" r:id="rId9"/>
    <p:sldId id="259" r:id="rId10"/>
    <p:sldId id="260" r:id="rId11"/>
    <p:sldId id="1142" r:id="rId1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p:restoredTop sz="94640"/>
  </p:normalViewPr>
  <p:slideViewPr>
    <p:cSldViewPr snapToGrid="0">
      <p:cViewPr>
        <p:scale>
          <a:sx n="100" d="100"/>
          <a:sy n="100" d="100"/>
        </p:scale>
        <p:origin x="1008"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E2DD5-8E9F-E24E-9F15-48F940290CA7}" type="datetimeFigureOut">
              <a:rPr lang="en-CH" smtClean="0"/>
              <a:t>12.04.24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BC2C7-CFD4-C941-AA6F-17D2F55F7E2A}" type="slidenum">
              <a:rPr lang="en-CH" smtClean="0"/>
              <a:t>‹#›</a:t>
            </a:fld>
            <a:endParaRPr lang="en-CH"/>
          </a:p>
        </p:txBody>
      </p:sp>
    </p:spTree>
    <p:extLst>
      <p:ext uri="{BB962C8B-B14F-4D97-AF65-F5344CB8AC3E}">
        <p14:creationId xmlns:p14="http://schemas.microsoft.com/office/powerpoint/2010/main" val="21900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5CBC2C7-CFD4-C941-AA6F-17D2F55F7E2A}" type="slidenum">
              <a:rPr lang="en-CH" smtClean="0"/>
              <a:t>5</a:t>
            </a:fld>
            <a:endParaRPr lang="en-CH"/>
          </a:p>
        </p:txBody>
      </p:sp>
    </p:spTree>
    <p:extLst>
      <p:ext uri="{BB962C8B-B14F-4D97-AF65-F5344CB8AC3E}">
        <p14:creationId xmlns:p14="http://schemas.microsoft.com/office/powerpoint/2010/main" val="340004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96BE-6DA8-1E15-81E0-F186A75A0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99CEA930-E4BD-4346-61BE-47F210AAE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0B6B95E6-3791-EA49-F855-C17AE5A8C0BC}"/>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F3A64F30-A5EA-CAEE-55DF-729E3361648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E6188A0-EDFD-6964-149C-1DD3DC4AD044}"/>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87040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9B9A-1DDC-60AF-15A9-F7DCC5A2FB47}"/>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934E6041-4E96-3EE1-EDB0-5B34B5213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E0DCD3F-2A53-58B3-9163-C5A6772DAE6B}"/>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77148567-074E-7E36-87E8-1CF729F76E7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0CED441-306A-033E-DC1F-0C01B0E68937}"/>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120521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746524-04D7-E4C6-06D3-DA51FAF55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B5E4C59-CE1C-8C3F-5717-9DB04D0F0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400A647E-BA75-BB13-E3D1-8702638A6E07}"/>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0F6A886B-8A4C-6426-30C3-60EE9BBD870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A29F025-5E9F-9887-E29F-1A839548FBAB}"/>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129931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761B-0E76-F229-D189-7B6FFA954602}"/>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40D3A6C0-B974-2230-58A1-25F42BAE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9BBAEBB-EC8B-4F36-1D88-6DE0878DE9C0}"/>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8AE82ECE-7042-FC43-4EC8-0845EBE566F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809DCB4-F68C-6460-0182-0C90499D3B8C}"/>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312747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B7F8-40F6-E1A6-CC97-3720B916CB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F26BB008-59FF-087C-A652-24711D0262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265D3-A222-D4E8-8F33-5F1CE314F775}"/>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55C9CC21-7543-13AD-1573-E8BD34F9997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4262DF4-BE06-9197-E69A-5D50750F9536}"/>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63602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74A5-94E0-2366-CA9B-31FA72509C3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FC5AE816-15DA-ACFA-223F-BC7E5C9AE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41D8F902-9F7E-F743-0119-6E6B7E077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FE66FFC-20CF-DB1B-2CE5-D0FADD47B841}"/>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6" name="Footer Placeholder 5">
            <a:extLst>
              <a:ext uri="{FF2B5EF4-FFF2-40B4-BE49-F238E27FC236}">
                <a16:creationId xmlns:a16="http://schemas.microsoft.com/office/drawing/2014/main" id="{433798DB-850B-71C1-5B98-732F14BF3B7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8CC03F28-CF61-9E97-208F-5D62E3D793B7}"/>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266665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9FE9-3599-7BD9-E2F8-2490714C0BD2}"/>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E4D5112-FF99-CDAE-5A05-9AF2C94C8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1256F-4435-6ED4-9FAD-1131B94D4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2C0A30C1-26F4-E4BD-5C20-3A74B7D21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F4D83-A459-B77B-4319-EAE13B5915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87955769-730E-3546-FEB0-3C324DBD692E}"/>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8" name="Footer Placeholder 7">
            <a:extLst>
              <a:ext uri="{FF2B5EF4-FFF2-40B4-BE49-F238E27FC236}">
                <a16:creationId xmlns:a16="http://schemas.microsoft.com/office/drawing/2014/main" id="{A8C3528E-0208-5F6A-C4E9-FA7841534133}"/>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77B37529-9D46-9740-35B5-AC1383820CAF}"/>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294711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D75E-1768-CFB5-D7A7-051D11AE7285}"/>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627774A-241A-CE80-7AA5-CC669DD5AFE8}"/>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4" name="Footer Placeholder 3">
            <a:extLst>
              <a:ext uri="{FF2B5EF4-FFF2-40B4-BE49-F238E27FC236}">
                <a16:creationId xmlns:a16="http://schemas.microsoft.com/office/drawing/2014/main" id="{111B1168-6A57-6FF6-5943-3231F72584CF}"/>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C7EDE4B2-7A58-7781-CF5E-1340ECF4ECAF}"/>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151165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D2890-8448-54F9-50C7-1AD8E9E3761B}"/>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3" name="Footer Placeholder 2">
            <a:extLst>
              <a:ext uri="{FF2B5EF4-FFF2-40B4-BE49-F238E27FC236}">
                <a16:creationId xmlns:a16="http://schemas.microsoft.com/office/drawing/2014/main" id="{C559281C-520C-8D79-2D8F-D5A51F3058AA}"/>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4431492A-EA03-148A-4745-9C96C071AA9A}"/>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24729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AA1B-987E-95D2-6EA0-C687393C1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4D8FD7B9-4695-B76F-509E-D8E69DCDA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FA18D969-22B2-2CE4-36F3-2EE05388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1AB68-403A-BC9C-EA98-5E9A0D074761}"/>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6" name="Footer Placeholder 5">
            <a:extLst>
              <a:ext uri="{FF2B5EF4-FFF2-40B4-BE49-F238E27FC236}">
                <a16:creationId xmlns:a16="http://schemas.microsoft.com/office/drawing/2014/main" id="{4060DE3A-3293-AC99-7D36-B8C28D2D95E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2A0F04E-9678-C23E-1F8A-C472781D52E4}"/>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382293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BB68-E9E1-926C-BD58-913D7CD13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E5A62D5F-56BC-46F4-B9BF-20B6C0B1F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2EE9873-BF1F-7E8A-8FAB-5215BEF4E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383AB-EB9B-CD96-ADEA-40CA67792946}"/>
              </a:ext>
            </a:extLst>
          </p:cNvPr>
          <p:cNvSpPr>
            <a:spLocks noGrp="1"/>
          </p:cNvSpPr>
          <p:nvPr>
            <p:ph type="dt" sz="half" idx="10"/>
          </p:nvPr>
        </p:nvSpPr>
        <p:spPr/>
        <p:txBody>
          <a:bodyPr/>
          <a:lstStyle/>
          <a:p>
            <a:fld id="{8A1F3B5A-FA6F-BA4F-BCCF-EE2767E6A208}" type="datetimeFigureOut">
              <a:rPr lang="en-CH" smtClean="0"/>
              <a:t>12.04.24</a:t>
            </a:fld>
            <a:endParaRPr lang="en-CH"/>
          </a:p>
        </p:txBody>
      </p:sp>
      <p:sp>
        <p:nvSpPr>
          <p:cNvPr id="6" name="Footer Placeholder 5">
            <a:extLst>
              <a:ext uri="{FF2B5EF4-FFF2-40B4-BE49-F238E27FC236}">
                <a16:creationId xmlns:a16="http://schemas.microsoft.com/office/drawing/2014/main" id="{CF47822F-113B-A88E-F08A-BECF3D4C91A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8E45BAE-0B85-2877-2539-5C774843AE20}"/>
              </a:ext>
            </a:extLst>
          </p:cNvPr>
          <p:cNvSpPr>
            <a:spLocks noGrp="1"/>
          </p:cNvSpPr>
          <p:nvPr>
            <p:ph type="sldNum" sz="quarter" idx="12"/>
          </p:nvPr>
        </p:nvSpPr>
        <p:spPr/>
        <p:txBody>
          <a:bodyPr/>
          <a:lstStyle/>
          <a:p>
            <a:fld id="{6A29C202-29F5-804E-8ECD-AC7F0292C813}" type="slidenum">
              <a:rPr lang="en-CH" smtClean="0"/>
              <a:t>‹#›</a:t>
            </a:fld>
            <a:endParaRPr lang="en-CH"/>
          </a:p>
        </p:txBody>
      </p:sp>
    </p:spTree>
    <p:extLst>
      <p:ext uri="{BB962C8B-B14F-4D97-AF65-F5344CB8AC3E}">
        <p14:creationId xmlns:p14="http://schemas.microsoft.com/office/powerpoint/2010/main" val="292383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45195-4838-A826-7F40-B0D5B3599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873F7B37-F6A5-07BF-B60D-AD9380D1E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585034B0-A8DB-FA24-F27C-666F58BE6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1F3B5A-FA6F-BA4F-BCCF-EE2767E6A208}" type="datetimeFigureOut">
              <a:rPr lang="en-CH" smtClean="0"/>
              <a:t>12.04.24</a:t>
            </a:fld>
            <a:endParaRPr lang="en-CH"/>
          </a:p>
        </p:txBody>
      </p:sp>
      <p:sp>
        <p:nvSpPr>
          <p:cNvPr id="5" name="Footer Placeholder 4">
            <a:extLst>
              <a:ext uri="{FF2B5EF4-FFF2-40B4-BE49-F238E27FC236}">
                <a16:creationId xmlns:a16="http://schemas.microsoft.com/office/drawing/2014/main" id="{393B0320-176E-002A-4BFE-C2E56C466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E3633C2D-8ECF-6D18-E655-790C9516E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29C202-29F5-804E-8ECD-AC7F0292C813}" type="slidenum">
              <a:rPr lang="en-CH" smtClean="0"/>
              <a:t>‹#›</a:t>
            </a:fld>
            <a:endParaRPr lang="en-CH"/>
          </a:p>
        </p:txBody>
      </p:sp>
    </p:spTree>
    <p:extLst>
      <p:ext uri="{BB962C8B-B14F-4D97-AF65-F5344CB8AC3E}">
        <p14:creationId xmlns:p14="http://schemas.microsoft.com/office/powerpoint/2010/main" val="115254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mailto:thomas.jaccard@unil.ch" TargetMode="External"/><Relationship Id="rId2" Type="http://schemas.openxmlformats.org/officeDocument/2006/relationships/hyperlink" Target="mailto:nadia.lausselet@hepl.ch"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1144420" y="920163"/>
            <a:ext cx="10156371" cy="1754326"/>
          </a:xfrm>
          <a:prstGeom prst="rect">
            <a:avLst/>
          </a:prstGeom>
          <a:noFill/>
        </p:spPr>
        <p:txBody>
          <a:bodyPr wrap="square">
            <a:spAutoFit/>
          </a:bodyPr>
          <a:lstStyle/>
          <a:p>
            <a:r>
              <a:rPr lang="en-US" sz="3600" b="1" dirty="0">
                <a:effectLst/>
                <a:latin typeface="Helvetica" pitchFamily="2" charset="0"/>
              </a:rPr>
              <a:t>Higher Education Institutions at the Service of a Cantonal Learning Ecology for Sustainability Education (SE)</a:t>
            </a:r>
          </a:p>
        </p:txBody>
      </p:sp>
      <p:pic>
        <p:nvPicPr>
          <p:cNvPr id="7" name="Picture 6" descr="A black background with blue text&#10;&#10;Description automatically generated">
            <a:extLst>
              <a:ext uri="{FF2B5EF4-FFF2-40B4-BE49-F238E27FC236}">
                <a16:creationId xmlns:a16="http://schemas.microsoft.com/office/drawing/2014/main" id="{BCC3565B-A721-B62A-DD78-0C123E07DEC9}"/>
              </a:ext>
            </a:extLst>
          </p:cNvPr>
          <p:cNvPicPr>
            <a:picLocks noChangeAspect="1"/>
          </p:cNvPicPr>
          <p:nvPr/>
        </p:nvPicPr>
        <p:blipFill>
          <a:blip r:embed="rId2"/>
          <a:stretch>
            <a:fillRect/>
          </a:stretch>
        </p:blipFill>
        <p:spPr>
          <a:xfrm>
            <a:off x="4362782" y="4830602"/>
            <a:ext cx="2654300" cy="1295400"/>
          </a:xfrm>
          <a:prstGeom prst="rect">
            <a:avLst/>
          </a:prstGeom>
        </p:spPr>
      </p:pic>
      <p:sp>
        <p:nvSpPr>
          <p:cNvPr id="10" name="TextBox 9">
            <a:extLst>
              <a:ext uri="{FF2B5EF4-FFF2-40B4-BE49-F238E27FC236}">
                <a16:creationId xmlns:a16="http://schemas.microsoft.com/office/drawing/2014/main" id="{672C16D9-CDA6-73BD-C4BD-935EB379707C}"/>
              </a:ext>
            </a:extLst>
          </p:cNvPr>
          <p:cNvSpPr txBox="1"/>
          <p:nvPr/>
        </p:nvSpPr>
        <p:spPr>
          <a:xfrm>
            <a:off x="4912069" y="3198547"/>
            <a:ext cx="5848034" cy="369332"/>
          </a:xfrm>
          <a:prstGeom prst="rect">
            <a:avLst/>
          </a:prstGeom>
          <a:noFill/>
        </p:spPr>
        <p:txBody>
          <a:bodyPr wrap="square">
            <a:spAutoFit/>
          </a:bodyPr>
          <a:lstStyle/>
          <a:p>
            <a:r>
              <a:rPr lang="en-US" dirty="0">
                <a:effectLst/>
                <a:latin typeface="Helvetica" pitchFamily="2" charset="0"/>
              </a:rPr>
              <a:t>Nadia Lausselet (HEP-Vaud) et Thomas Jaccard (UNIL)</a:t>
            </a:r>
          </a:p>
        </p:txBody>
      </p:sp>
      <p:pic>
        <p:nvPicPr>
          <p:cNvPr id="12" name="Picture 11" descr="A close-up of colorful text&#10;&#10;Description automatically generated">
            <a:extLst>
              <a:ext uri="{FF2B5EF4-FFF2-40B4-BE49-F238E27FC236}">
                <a16:creationId xmlns:a16="http://schemas.microsoft.com/office/drawing/2014/main" id="{9CDCE253-2F0B-C6EA-6AA0-F7E3E7EA91FE}"/>
              </a:ext>
            </a:extLst>
          </p:cNvPr>
          <p:cNvPicPr>
            <a:picLocks noChangeAspect="1"/>
          </p:cNvPicPr>
          <p:nvPr/>
        </p:nvPicPr>
        <p:blipFill>
          <a:blip r:embed="rId3"/>
          <a:stretch>
            <a:fillRect/>
          </a:stretch>
        </p:blipFill>
        <p:spPr>
          <a:xfrm>
            <a:off x="7559591" y="5060780"/>
            <a:ext cx="3756084" cy="1019751"/>
          </a:xfrm>
          <a:prstGeom prst="rect">
            <a:avLst/>
          </a:prstGeom>
        </p:spPr>
      </p:pic>
      <p:pic>
        <p:nvPicPr>
          <p:cNvPr id="2" name="Image 7">
            <a:extLst>
              <a:ext uri="{FF2B5EF4-FFF2-40B4-BE49-F238E27FC236}">
                <a16:creationId xmlns:a16="http://schemas.microsoft.com/office/drawing/2014/main" id="{3FFCDD12-6366-79A6-C522-29C85D8A591D}"/>
              </a:ext>
            </a:extLst>
          </p:cNvPr>
          <p:cNvPicPr>
            <a:picLocks noChangeAspect="1"/>
          </p:cNvPicPr>
          <p:nvPr/>
        </p:nvPicPr>
        <p:blipFill>
          <a:blip r:embed="rId4"/>
          <a:stretch>
            <a:fillRect/>
          </a:stretch>
        </p:blipFill>
        <p:spPr>
          <a:xfrm>
            <a:off x="559766" y="4945590"/>
            <a:ext cx="2814825" cy="1065424"/>
          </a:xfrm>
          <a:prstGeom prst="rect">
            <a:avLst/>
          </a:prstGeom>
        </p:spPr>
      </p:pic>
      <p:pic>
        <p:nvPicPr>
          <p:cNvPr id="8" name="Image 6">
            <a:extLst>
              <a:ext uri="{FF2B5EF4-FFF2-40B4-BE49-F238E27FC236}">
                <a16:creationId xmlns:a16="http://schemas.microsoft.com/office/drawing/2014/main" id="{A1EDB391-9027-CD43-4972-F100E7BE9811}"/>
              </a:ext>
            </a:extLst>
          </p:cNvPr>
          <p:cNvPicPr>
            <a:picLocks noChangeAspect="1"/>
          </p:cNvPicPr>
          <p:nvPr/>
        </p:nvPicPr>
        <p:blipFill>
          <a:blip r:embed="rId5"/>
          <a:stretch>
            <a:fillRect/>
          </a:stretch>
        </p:blipFill>
        <p:spPr>
          <a:xfrm>
            <a:off x="2778225" y="4945590"/>
            <a:ext cx="596366" cy="591157"/>
          </a:xfrm>
          <a:prstGeom prst="rect">
            <a:avLst/>
          </a:prstGeom>
        </p:spPr>
      </p:pic>
    </p:spTree>
    <p:extLst>
      <p:ext uri="{BB962C8B-B14F-4D97-AF65-F5344CB8AC3E}">
        <p14:creationId xmlns:p14="http://schemas.microsoft.com/office/powerpoint/2010/main" val="226906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366283" y="513741"/>
            <a:ext cx="6115245" cy="646331"/>
          </a:xfrm>
          <a:prstGeom prst="rect">
            <a:avLst/>
          </a:prstGeom>
          <a:noFill/>
        </p:spPr>
        <p:txBody>
          <a:bodyPr wrap="square">
            <a:spAutoFit/>
          </a:bodyPr>
          <a:lstStyle/>
          <a:p>
            <a:r>
              <a:rPr lang="en-US" sz="3600" b="1" dirty="0">
                <a:solidFill>
                  <a:srgbClr val="0070C0"/>
                </a:solidFill>
                <a:effectLst/>
                <a:latin typeface="Helvetica" pitchFamily="2" charset="0"/>
              </a:rPr>
              <a:t>Overall </a:t>
            </a:r>
            <a:r>
              <a:rPr lang="en-US" sz="3600" b="1" dirty="0">
                <a:solidFill>
                  <a:srgbClr val="0070C0"/>
                </a:solidFill>
                <a:latin typeface="Helvetica" pitchFamily="2" charset="0"/>
              </a:rPr>
              <a:t>g</a:t>
            </a:r>
            <a:r>
              <a:rPr lang="en-US" sz="3600" b="1" dirty="0">
                <a:solidFill>
                  <a:srgbClr val="0070C0"/>
                </a:solidFill>
                <a:effectLst/>
                <a:latin typeface="Helvetica" pitchFamily="2" charset="0"/>
              </a:rPr>
              <a:t>oal of the project</a:t>
            </a:r>
          </a:p>
        </p:txBody>
      </p:sp>
      <p:pic>
        <p:nvPicPr>
          <p:cNvPr id="3" name="Picture 2" descr="A black background with white text&#10;&#10;Description automatically generated">
            <a:extLst>
              <a:ext uri="{FF2B5EF4-FFF2-40B4-BE49-F238E27FC236}">
                <a16:creationId xmlns:a16="http://schemas.microsoft.com/office/drawing/2014/main" id="{4CD51757-AC43-1041-2728-3F2CD2D84DA6}"/>
              </a:ext>
            </a:extLst>
          </p:cNvPr>
          <p:cNvPicPr>
            <a:picLocks noChangeAspect="1"/>
          </p:cNvPicPr>
          <p:nvPr/>
        </p:nvPicPr>
        <p:blipFill>
          <a:blip r:embed="rId2"/>
          <a:stretch>
            <a:fillRect/>
          </a:stretch>
        </p:blipFill>
        <p:spPr>
          <a:xfrm>
            <a:off x="10292678" y="370141"/>
            <a:ext cx="1525647" cy="744574"/>
          </a:xfrm>
          <a:prstGeom prst="rect">
            <a:avLst/>
          </a:prstGeom>
        </p:spPr>
      </p:pic>
      <p:sp>
        <p:nvSpPr>
          <p:cNvPr id="4" name="TextBox 3">
            <a:extLst>
              <a:ext uri="{FF2B5EF4-FFF2-40B4-BE49-F238E27FC236}">
                <a16:creationId xmlns:a16="http://schemas.microsoft.com/office/drawing/2014/main" id="{30CF7733-EBEC-E30E-0750-77E4584FA39A}"/>
              </a:ext>
            </a:extLst>
          </p:cNvPr>
          <p:cNvSpPr txBox="1"/>
          <p:nvPr/>
        </p:nvSpPr>
        <p:spPr>
          <a:xfrm>
            <a:off x="690167" y="1780410"/>
            <a:ext cx="8692824" cy="646331"/>
          </a:xfrm>
          <a:prstGeom prst="rect">
            <a:avLst/>
          </a:prstGeom>
          <a:noFill/>
        </p:spPr>
        <p:txBody>
          <a:bodyPr wrap="square" rtlCol="0">
            <a:spAutoFit/>
          </a:bodyPr>
          <a:lstStyle/>
          <a:p>
            <a:endParaRPr lang="en-CH" dirty="0">
              <a:latin typeface="Helvetica" pitchFamily="2" charset="0"/>
            </a:endParaRPr>
          </a:p>
          <a:p>
            <a:pPr marL="285750" indent="-285750">
              <a:buFontTx/>
              <a:buChar char="-"/>
            </a:pPr>
            <a:endParaRPr lang="en-CH" dirty="0"/>
          </a:p>
        </p:txBody>
      </p:sp>
      <p:sp>
        <p:nvSpPr>
          <p:cNvPr id="2" name="TextBox 1">
            <a:extLst>
              <a:ext uri="{FF2B5EF4-FFF2-40B4-BE49-F238E27FC236}">
                <a16:creationId xmlns:a16="http://schemas.microsoft.com/office/drawing/2014/main" id="{C34D1D18-0A78-3DD3-423C-8E4894780B01}"/>
              </a:ext>
            </a:extLst>
          </p:cNvPr>
          <p:cNvSpPr txBox="1"/>
          <p:nvPr/>
        </p:nvSpPr>
        <p:spPr>
          <a:xfrm>
            <a:off x="364118" y="1458050"/>
            <a:ext cx="11463763" cy="1077218"/>
          </a:xfrm>
          <a:prstGeom prst="rect">
            <a:avLst/>
          </a:prstGeom>
          <a:noFill/>
        </p:spPr>
        <p:txBody>
          <a:bodyPr wrap="square">
            <a:spAutoFit/>
          </a:bodyPr>
          <a:lstStyle/>
          <a:p>
            <a:r>
              <a:rPr lang="en-GB" sz="3200" dirty="0">
                <a:latin typeface="Helvetica" pitchFamily="2" charset="0"/>
              </a:rPr>
              <a:t>Implement a whole school approach in schools and their partner institutions</a:t>
            </a:r>
            <a:endParaRPr lang="en-US" sz="3200" dirty="0">
              <a:effectLst/>
              <a:latin typeface="Helvetica" pitchFamily="2" charset="0"/>
            </a:endParaRPr>
          </a:p>
        </p:txBody>
      </p:sp>
      <p:sp>
        <p:nvSpPr>
          <p:cNvPr id="9" name="TextBox 8">
            <a:extLst>
              <a:ext uri="{FF2B5EF4-FFF2-40B4-BE49-F238E27FC236}">
                <a16:creationId xmlns:a16="http://schemas.microsoft.com/office/drawing/2014/main" id="{95AB28CA-2A70-4E7F-E1D0-AABF069B992E}"/>
              </a:ext>
            </a:extLst>
          </p:cNvPr>
          <p:cNvSpPr txBox="1"/>
          <p:nvPr/>
        </p:nvSpPr>
        <p:spPr>
          <a:xfrm>
            <a:off x="4149483" y="3300042"/>
            <a:ext cx="6634876" cy="584775"/>
          </a:xfrm>
          <a:prstGeom prst="rect">
            <a:avLst/>
          </a:prstGeom>
          <a:noFill/>
        </p:spPr>
        <p:txBody>
          <a:bodyPr wrap="square">
            <a:spAutoFit/>
          </a:bodyPr>
          <a:lstStyle/>
          <a:p>
            <a:r>
              <a:rPr lang="en-GB" sz="3200" dirty="0">
                <a:latin typeface="Helvetica" pitchFamily="2" charset="0"/>
              </a:rPr>
              <a:t>Build an enabling </a:t>
            </a:r>
            <a:r>
              <a:rPr lang="en-GB" sz="3200" b="1" dirty="0">
                <a:latin typeface="Helvetica" pitchFamily="2" charset="0"/>
              </a:rPr>
              <a:t>l</a:t>
            </a:r>
            <a:r>
              <a:rPr lang="en-GB" sz="3200" b="1" dirty="0">
                <a:effectLst/>
                <a:latin typeface="Helvetica" pitchFamily="2" charset="0"/>
              </a:rPr>
              <a:t>earning ecology</a:t>
            </a:r>
            <a:endParaRPr lang="en-US" sz="3200" dirty="0">
              <a:effectLst/>
              <a:latin typeface="Helvetica" pitchFamily="2" charset="0"/>
            </a:endParaRPr>
          </a:p>
        </p:txBody>
      </p:sp>
      <p:sp>
        <p:nvSpPr>
          <p:cNvPr id="11" name="TextBox 10">
            <a:extLst>
              <a:ext uri="{FF2B5EF4-FFF2-40B4-BE49-F238E27FC236}">
                <a16:creationId xmlns:a16="http://schemas.microsoft.com/office/drawing/2014/main" id="{9D332A5C-70E2-06C0-30BE-34311C0BF2E2}"/>
              </a:ext>
            </a:extLst>
          </p:cNvPr>
          <p:cNvSpPr txBox="1"/>
          <p:nvPr/>
        </p:nvSpPr>
        <p:spPr>
          <a:xfrm>
            <a:off x="1111269" y="5042374"/>
            <a:ext cx="10390564" cy="1415772"/>
          </a:xfrm>
          <a:prstGeom prst="rect">
            <a:avLst/>
          </a:prstGeom>
          <a:noFill/>
        </p:spPr>
        <p:txBody>
          <a:bodyPr wrap="square" rtlCol="0">
            <a:spAutoFit/>
          </a:bodyPr>
          <a:lstStyle/>
          <a:p>
            <a:pPr marL="0" indent="0">
              <a:buNone/>
            </a:pPr>
            <a:r>
              <a:rPr lang="en-GB" sz="1800" dirty="0">
                <a:solidFill>
                  <a:sysClr val="windowText" lastClr="000000"/>
                </a:solidFill>
                <a:latin typeface="Helvetica" pitchFamily="2" charset="0"/>
              </a:rPr>
              <a:t>«A</a:t>
            </a:r>
            <a:r>
              <a:rPr lang="en-GB" sz="1800" dirty="0">
                <a:solidFill>
                  <a:sysClr val="windowText" lastClr="000000"/>
                </a:solidFill>
                <a:effectLst/>
                <a:latin typeface="Helvetica" pitchFamily="2" charset="0"/>
              </a:rPr>
              <a:t> number of interrelated and interdependent elements that combine to make up an organic system that allows those who are actively engaged in and with the system to learn in different ways»</a:t>
            </a:r>
          </a:p>
          <a:p>
            <a:pPr marL="0" indent="0">
              <a:buNone/>
            </a:pPr>
            <a:endParaRPr lang="en-GB" sz="1800" dirty="0">
              <a:solidFill>
                <a:sysClr val="windowText" lastClr="000000"/>
              </a:solidFill>
              <a:effectLst/>
              <a:latin typeface="Avenir Next" panose="020B0503020202020204" pitchFamily="34" charset="0"/>
            </a:endParaRPr>
          </a:p>
          <a:p>
            <a:pPr marL="0" indent="0" algn="r">
              <a:buNone/>
            </a:pPr>
            <a:r>
              <a:rPr lang="en-GB" sz="1400" dirty="0" err="1">
                <a:solidFill>
                  <a:sysClr val="windowText" lastClr="000000"/>
                </a:solidFill>
                <a:effectLst/>
                <a:latin typeface="Helvetica" pitchFamily="2" charset="0"/>
              </a:rPr>
              <a:t>Wals</a:t>
            </a:r>
            <a:r>
              <a:rPr lang="en-GB" sz="1400" dirty="0">
                <a:solidFill>
                  <a:sysClr val="windowText" lastClr="000000"/>
                </a:solidFill>
                <a:effectLst/>
                <a:latin typeface="Helvetica" pitchFamily="2" charset="0"/>
              </a:rPr>
              <a:t>, 2019</a:t>
            </a:r>
          </a:p>
          <a:p>
            <a:endParaRPr lang="en-CH" dirty="0"/>
          </a:p>
        </p:txBody>
      </p:sp>
      <p:sp>
        <p:nvSpPr>
          <p:cNvPr id="14" name="TextBox 13">
            <a:extLst>
              <a:ext uri="{FF2B5EF4-FFF2-40B4-BE49-F238E27FC236}">
                <a16:creationId xmlns:a16="http://schemas.microsoft.com/office/drawing/2014/main" id="{11F5C2E6-6720-39DC-6DEF-955ECF67CC31}"/>
              </a:ext>
            </a:extLst>
          </p:cNvPr>
          <p:cNvSpPr txBox="1"/>
          <p:nvPr/>
        </p:nvSpPr>
        <p:spPr>
          <a:xfrm>
            <a:off x="887462" y="4308148"/>
            <a:ext cx="1002085" cy="1569660"/>
          </a:xfrm>
          <a:prstGeom prst="rect">
            <a:avLst/>
          </a:prstGeom>
          <a:noFill/>
        </p:spPr>
        <p:txBody>
          <a:bodyPr wrap="square" rtlCol="0">
            <a:spAutoFit/>
          </a:bodyPr>
          <a:lstStyle/>
          <a:p>
            <a:r>
              <a:rPr lang="en-CH" sz="9600" b="1" dirty="0">
                <a:solidFill>
                  <a:schemeClr val="tx2">
                    <a:lumMod val="10000"/>
                    <a:lumOff val="90000"/>
                  </a:schemeClr>
                </a:solidFill>
                <a:latin typeface="Helvetica" pitchFamily="2" charset="0"/>
              </a:rPr>
              <a:t>*</a:t>
            </a:r>
          </a:p>
        </p:txBody>
      </p:sp>
      <p:sp>
        <p:nvSpPr>
          <p:cNvPr id="15" name="TextBox 14">
            <a:extLst>
              <a:ext uri="{FF2B5EF4-FFF2-40B4-BE49-F238E27FC236}">
                <a16:creationId xmlns:a16="http://schemas.microsoft.com/office/drawing/2014/main" id="{1FE30DFD-B4E5-FCDB-D413-3F53D4D2DD29}"/>
              </a:ext>
            </a:extLst>
          </p:cNvPr>
          <p:cNvSpPr txBox="1"/>
          <p:nvPr/>
        </p:nvSpPr>
        <p:spPr>
          <a:xfrm>
            <a:off x="10499748" y="2644170"/>
            <a:ext cx="1002085" cy="1569660"/>
          </a:xfrm>
          <a:prstGeom prst="rect">
            <a:avLst/>
          </a:prstGeom>
          <a:noFill/>
        </p:spPr>
        <p:txBody>
          <a:bodyPr wrap="square" rtlCol="0">
            <a:spAutoFit/>
          </a:bodyPr>
          <a:lstStyle/>
          <a:p>
            <a:r>
              <a:rPr lang="en-CH" sz="9600" b="1" dirty="0">
                <a:solidFill>
                  <a:schemeClr val="tx2">
                    <a:lumMod val="10000"/>
                    <a:lumOff val="90000"/>
                  </a:schemeClr>
                </a:solidFill>
                <a:latin typeface="Helvetica" pitchFamily="2" charset="0"/>
              </a:rPr>
              <a:t>*</a:t>
            </a:r>
          </a:p>
        </p:txBody>
      </p:sp>
      <p:cxnSp>
        <p:nvCxnSpPr>
          <p:cNvPr id="28" name="Elbow Connector 27">
            <a:extLst>
              <a:ext uri="{FF2B5EF4-FFF2-40B4-BE49-F238E27FC236}">
                <a16:creationId xmlns:a16="http://schemas.microsoft.com/office/drawing/2014/main" id="{E3B7670A-627A-2E2E-7FE7-60AF5F526AD4}"/>
              </a:ext>
            </a:extLst>
          </p:cNvPr>
          <p:cNvCxnSpPr>
            <a:cxnSpLocks/>
            <a:endCxn id="9" idx="1"/>
          </p:cNvCxnSpPr>
          <p:nvPr/>
        </p:nvCxnSpPr>
        <p:spPr>
          <a:xfrm rot="16200000" flipH="1">
            <a:off x="3310065" y="2753012"/>
            <a:ext cx="1039800" cy="63903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pic>
        <p:nvPicPr>
          <p:cNvPr id="30" name="Image 7">
            <a:extLst>
              <a:ext uri="{FF2B5EF4-FFF2-40B4-BE49-F238E27FC236}">
                <a16:creationId xmlns:a16="http://schemas.microsoft.com/office/drawing/2014/main" id="{53281A94-33B3-B084-9CF1-ACDFAF82BF71}"/>
              </a:ext>
            </a:extLst>
          </p:cNvPr>
          <p:cNvPicPr>
            <a:picLocks noChangeAspect="1"/>
          </p:cNvPicPr>
          <p:nvPr/>
        </p:nvPicPr>
        <p:blipFill>
          <a:blip r:embed="rId3">
            <a:grayscl/>
          </a:blip>
          <a:stretch>
            <a:fillRect/>
          </a:stretch>
        </p:blipFill>
        <p:spPr>
          <a:xfrm>
            <a:off x="8218967" y="308990"/>
            <a:ext cx="1972098" cy="746448"/>
          </a:xfrm>
          <a:prstGeom prst="rect">
            <a:avLst/>
          </a:prstGeom>
        </p:spPr>
      </p:pic>
    </p:spTree>
    <p:extLst>
      <p:ext uri="{BB962C8B-B14F-4D97-AF65-F5344CB8AC3E}">
        <p14:creationId xmlns:p14="http://schemas.microsoft.com/office/powerpoint/2010/main" val="257970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366283" y="513741"/>
            <a:ext cx="6115245" cy="646331"/>
          </a:xfrm>
          <a:prstGeom prst="rect">
            <a:avLst/>
          </a:prstGeom>
          <a:noFill/>
        </p:spPr>
        <p:txBody>
          <a:bodyPr wrap="square">
            <a:spAutoFit/>
          </a:bodyPr>
          <a:lstStyle/>
          <a:p>
            <a:r>
              <a:rPr lang="en-US" sz="3600" b="1" dirty="0">
                <a:solidFill>
                  <a:srgbClr val="0070C0"/>
                </a:solidFill>
                <a:effectLst/>
                <a:latin typeface="Helvetica" pitchFamily="2" charset="0"/>
              </a:rPr>
              <a:t>Whole school approach</a:t>
            </a:r>
          </a:p>
        </p:txBody>
      </p:sp>
      <p:pic>
        <p:nvPicPr>
          <p:cNvPr id="3" name="Picture 2" descr="A black background with white text&#10;&#10;Description automatically generated">
            <a:extLst>
              <a:ext uri="{FF2B5EF4-FFF2-40B4-BE49-F238E27FC236}">
                <a16:creationId xmlns:a16="http://schemas.microsoft.com/office/drawing/2014/main" id="{4CD51757-AC43-1041-2728-3F2CD2D84DA6}"/>
              </a:ext>
            </a:extLst>
          </p:cNvPr>
          <p:cNvPicPr>
            <a:picLocks noChangeAspect="1"/>
          </p:cNvPicPr>
          <p:nvPr/>
        </p:nvPicPr>
        <p:blipFill>
          <a:blip r:embed="rId2"/>
          <a:stretch>
            <a:fillRect/>
          </a:stretch>
        </p:blipFill>
        <p:spPr>
          <a:xfrm>
            <a:off x="10292678" y="370141"/>
            <a:ext cx="1525647" cy="744574"/>
          </a:xfrm>
          <a:prstGeom prst="rect">
            <a:avLst/>
          </a:prstGeom>
        </p:spPr>
      </p:pic>
      <p:sp>
        <p:nvSpPr>
          <p:cNvPr id="4" name="TextBox 3">
            <a:extLst>
              <a:ext uri="{FF2B5EF4-FFF2-40B4-BE49-F238E27FC236}">
                <a16:creationId xmlns:a16="http://schemas.microsoft.com/office/drawing/2014/main" id="{30CF7733-EBEC-E30E-0750-77E4584FA39A}"/>
              </a:ext>
            </a:extLst>
          </p:cNvPr>
          <p:cNvSpPr txBox="1"/>
          <p:nvPr/>
        </p:nvSpPr>
        <p:spPr>
          <a:xfrm>
            <a:off x="690167" y="1780410"/>
            <a:ext cx="8692824" cy="646331"/>
          </a:xfrm>
          <a:prstGeom prst="rect">
            <a:avLst/>
          </a:prstGeom>
          <a:noFill/>
        </p:spPr>
        <p:txBody>
          <a:bodyPr wrap="square" rtlCol="0">
            <a:spAutoFit/>
          </a:bodyPr>
          <a:lstStyle/>
          <a:p>
            <a:endParaRPr lang="en-CH" dirty="0">
              <a:latin typeface="Helvetica" pitchFamily="2" charset="0"/>
            </a:endParaRPr>
          </a:p>
          <a:p>
            <a:pPr marL="285750" indent="-285750">
              <a:buFontTx/>
              <a:buChar char="-"/>
            </a:pPr>
            <a:endParaRPr lang="en-CH" dirty="0"/>
          </a:p>
        </p:txBody>
      </p:sp>
      <p:pic>
        <p:nvPicPr>
          <p:cNvPr id="30" name="Image 7">
            <a:extLst>
              <a:ext uri="{FF2B5EF4-FFF2-40B4-BE49-F238E27FC236}">
                <a16:creationId xmlns:a16="http://schemas.microsoft.com/office/drawing/2014/main" id="{53281A94-33B3-B084-9CF1-ACDFAF82BF71}"/>
              </a:ext>
            </a:extLst>
          </p:cNvPr>
          <p:cNvPicPr>
            <a:picLocks noChangeAspect="1"/>
          </p:cNvPicPr>
          <p:nvPr/>
        </p:nvPicPr>
        <p:blipFill>
          <a:blip r:embed="rId3">
            <a:grayscl/>
          </a:blip>
          <a:stretch>
            <a:fillRect/>
          </a:stretch>
        </p:blipFill>
        <p:spPr>
          <a:xfrm>
            <a:off x="8218967" y="308990"/>
            <a:ext cx="1972098" cy="746448"/>
          </a:xfrm>
          <a:prstGeom prst="rect">
            <a:avLst/>
          </a:prstGeom>
        </p:spPr>
      </p:pic>
      <p:pic>
        <p:nvPicPr>
          <p:cNvPr id="6" name="Picture 10" descr="Diagram&#10;&#10;Description automatically generated">
            <a:extLst>
              <a:ext uri="{FF2B5EF4-FFF2-40B4-BE49-F238E27FC236}">
                <a16:creationId xmlns:a16="http://schemas.microsoft.com/office/drawing/2014/main" id="{DC95A2DE-64C4-D1E6-F00C-11717D5A09D5}"/>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09776" y="745554"/>
            <a:ext cx="5574828" cy="5366892"/>
          </a:xfrm>
          <a:prstGeom prst="rect">
            <a:avLst/>
          </a:prstGeom>
        </p:spPr>
      </p:pic>
      <p:sp>
        <p:nvSpPr>
          <p:cNvPr id="7" name="ZoneTexte 9">
            <a:extLst>
              <a:ext uri="{FF2B5EF4-FFF2-40B4-BE49-F238E27FC236}">
                <a16:creationId xmlns:a16="http://schemas.microsoft.com/office/drawing/2014/main" id="{AB047C7A-0CBF-5E7F-437C-0F213B8CD8E7}"/>
              </a:ext>
            </a:extLst>
          </p:cNvPr>
          <p:cNvSpPr txBox="1"/>
          <p:nvPr/>
        </p:nvSpPr>
        <p:spPr>
          <a:xfrm>
            <a:off x="7876067" y="6272011"/>
            <a:ext cx="3706368" cy="276999"/>
          </a:xfrm>
          <a:prstGeom prst="rect">
            <a:avLst/>
          </a:prstGeom>
          <a:noFill/>
        </p:spPr>
        <p:txBody>
          <a:bodyPr wrap="square">
            <a:spAutoFit/>
          </a:bodyPr>
          <a:lstStyle/>
          <a:p>
            <a:r>
              <a:rPr lang="en-US" sz="1200" dirty="0" err="1">
                <a:latin typeface="Helvetica" pitchFamily="2" charset="0"/>
              </a:rPr>
              <a:t>Wals</a:t>
            </a:r>
            <a:r>
              <a:rPr lang="en-US" sz="1200" dirty="0">
                <a:latin typeface="Helvetica" pitchFamily="2" charset="0"/>
              </a:rPr>
              <a:t> 2022, adapted from </a:t>
            </a:r>
            <a:r>
              <a:rPr lang="en-US" sz="1200" dirty="0" err="1">
                <a:latin typeface="Helvetica" pitchFamily="2" charset="0"/>
              </a:rPr>
              <a:t>Wals</a:t>
            </a:r>
            <a:r>
              <a:rPr lang="en-US" sz="1200" dirty="0">
                <a:latin typeface="Helvetica" pitchFamily="2" charset="0"/>
              </a:rPr>
              <a:t> &amp; </a:t>
            </a:r>
            <a:r>
              <a:rPr lang="en-US" sz="1200" dirty="0" err="1">
                <a:latin typeface="Helvetica" pitchFamily="2" charset="0"/>
              </a:rPr>
              <a:t>Mathie</a:t>
            </a:r>
            <a:r>
              <a:rPr lang="en-US" sz="1200" dirty="0">
                <a:latin typeface="Helvetica" pitchFamily="2" charset="0"/>
              </a:rPr>
              <a:t>, 2022</a:t>
            </a:r>
            <a:endParaRPr lang="fr-FR" sz="1200" dirty="0">
              <a:latin typeface="Helvetica" pitchFamily="2" charset="0"/>
            </a:endParaRPr>
          </a:p>
        </p:txBody>
      </p:sp>
      <p:sp>
        <p:nvSpPr>
          <p:cNvPr id="2" name="TextBox 1">
            <a:extLst>
              <a:ext uri="{FF2B5EF4-FFF2-40B4-BE49-F238E27FC236}">
                <a16:creationId xmlns:a16="http://schemas.microsoft.com/office/drawing/2014/main" id="{45E316E9-DF74-8D08-8A95-10A24BED4942}"/>
              </a:ext>
            </a:extLst>
          </p:cNvPr>
          <p:cNvSpPr txBox="1"/>
          <p:nvPr/>
        </p:nvSpPr>
        <p:spPr>
          <a:xfrm>
            <a:off x="283473" y="4356682"/>
            <a:ext cx="4175237" cy="523220"/>
          </a:xfrm>
          <a:prstGeom prst="rect">
            <a:avLst/>
          </a:prstGeom>
          <a:noFill/>
        </p:spPr>
        <p:txBody>
          <a:bodyPr wrap="square">
            <a:spAutoFit/>
          </a:bodyPr>
          <a:lstStyle/>
          <a:p>
            <a:r>
              <a:rPr lang="en-GB" sz="2800" dirty="0">
                <a:latin typeface="Helvetica" pitchFamily="2" charset="0"/>
              </a:rPr>
              <a:t>Whole system approach</a:t>
            </a:r>
            <a:endParaRPr lang="en-US" sz="2800" dirty="0">
              <a:effectLst/>
              <a:latin typeface="Helvetica" pitchFamily="2" charset="0"/>
            </a:endParaRPr>
          </a:p>
        </p:txBody>
      </p:sp>
    </p:spTree>
    <p:extLst>
      <p:ext uri="{BB962C8B-B14F-4D97-AF65-F5344CB8AC3E}">
        <p14:creationId xmlns:p14="http://schemas.microsoft.com/office/powerpoint/2010/main" val="40254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373675" y="292988"/>
            <a:ext cx="6992603" cy="646331"/>
          </a:xfrm>
          <a:prstGeom prst="rect">
            <a:avLst/>
          </a:prstGeom>
          <a:noFill/>
        </p:spPr>
        <p:txBody>
          <a:bodyPr wrap="square">
            <a:spAutoFit/>
          </a:bodyPr>
          <a:lstStyle/>
          <a:p>
            <a:r>
              <a:rPr lang="en-US" sz="3600" b="1" dirty="0">
                <a:solidFill>
                  <a:srgbClr val="0070C0"/>
                </a:solidFill>
                <a:effectLst/>
                <a:latin typeface="Helvetica" pitchFamily="2" charset="0"/>
              </a:rPr>
              <a:t>Learning ecology and roles</a:t>
            </a:r>
          </a:p>
        </p:txBody>
      </p:sp>
      <p:grpSp>
        <p:nvGrpSpPr>
          <p:cNvPr id="7" name="Group 6">
            <a:extLst>
              <a:ext uri="{FF2B5EF4-FFF2-40B4-BE49-F238E27FC236}">
                <a16:creationId xmlns:a16="http://schemas.microsoft.com/office/drawing/2014/main" id="{7A5AFED8-CD7F-286E-AD61-9397CCE5B37E}"/>
              </a:ext>
            </a:extLst>
          </p:cNvPr>
          <p:cNvGrpSpPr/>
          <p:nvPr/>
        </p:nvGrpSpPr>
        <p:grpSpPr>
          <a:xfrm>
            <a:off x="2091119" y="1174998"/>
            <a:ext cx="9690100" cy="5475814"/>
            <a:chOff x="1143000" y="1296067"/>
            <a:chExt cx="9690100" cy="5475814"/>
          </a:xfrm>
        </p:grpSpPr>
        <p:pic>
          <p:nvPicPr>
            <p:cNvPr id="2" name="Picture 1">
              <a:extLst>
                <a:ext uri="{FF2B5EF4-FFF2-40B4-BE49-F238E27FC236}">
                  <a16:creationId xmlns:a16="http://schemas.microsoft.com/office/drawing/2014/main" id="{3E538534-B943-6421-0EB1-2818E20CC70B}"/>
                </a:ext>
              </a:extLst>
            </p:cNvPr>
            <p:cNvPicPr>
              <a:picLocks noChangeAspect="1"/>
            </p:cNvPicPr>
            <p:nvPr/>
          </p:nvPicPr>
          <p:blipFill rotWithShape="1">
            <a:blip r:embed="rId2"/>
            <a:srcRect l="-1" t="7505" r="651"/>
            <a:stretch/>
          </p:blipFill>
          <p:spPr>
            <a:xfrm>
              <a:off x="1143000" y="1296067"/>
              <a:ext cx="9690100" cy="5180809"/>
            </a:xfrm>
            <a:prstGeom prst="rect">
              <a:avLst/>
            </a:prstGeom>
          </p:spPr>
        </p:pic>
        <p:sp>
          <p:nvSpPr>
            <p:cNvPr id="4" name="Rectangle 3">
              <a:extLst>
                <a:ext uri="{FF2B5EF4-FFF2-40B4-BE49-F238E27FC236}">
                  <a16:creationId xmlns:a16="http://schemas.microsoft.com/office/drawing/2014/main" id="{8FE11FF6-D5F6-97BA-6E51-C08E7C2A784C}"/>
                </a:ext>
              </a:extLst>
            </p:cNvPr>
            <p:cNvSpPr/>
            <p:nvPr/>
          </p:nvSpPr>
          <p:spPr>
            <a:xfrm>
              <a:off x="7620000" y="6009881"/>
              <a:ext cx="3213100"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39840250-1FCB-AF7B-9C3A-5FCCC0B4913C}"/>
                </a:ext>
              </a:extLst>
            </p:cNvPr>
            <p:cNvSpPr/>
            <p:nvPr/>
          </p:nvSpPr>
          <p:spPr>
            <a:xfrm>
              <a:off x="1270000" y="5949809"/>
              <a:ext cx="3302000"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9" name="Picture 8" descr="A black background with white text&#10;&#10;Description automatically generated">
            <a:extLst>
              <a:ext uri="{FF2B5EF4-FFF2-40B4-BE49-F238E27FC236}">
                <a16:creationId xmlns:a16="http://schemas.microsoft.com/office/drawing/2014/main" id="{59AFC36D-3BB1-BFE2-62EE-6C73C3F6C4BD}"/>
              </a:ext>
            </a:extLst>
          </p:cNvPr>
          <p:cNvPicPr>
            <a:picLocks noChangeAspect="1"/>
          </p:cNvPicPr>
          <p:nvPr/>
        </p:nvPicPr>
        <p:blipFill>
          <a:blip r:embed="rId3"/>
          <a:stretch>
            <a:fillRect/>
          </a:stretch>
        </p:blipFill>
        <p:spPr>
          <a:xfrm>
            <a:off x="10292678" y="370141"/>
            <a:ext cx="1525647" cy="744574"/>
          </a:xfrm>
          <a:prstGeom prst="rect">
            <a:avLst/>
          </a:prstGeom>
        </p:spPr>
      </p:pic>
      <p:pic>
        <p:nvPicPr>
          <p:cNvPr id="10" name="Image 7">
            <a:extLst>
              <a:ext uri="{FF2B5EF4-FFF2-40B4-BE49-F238E27FC236}">
                <a16:creationId xmlns:a16="http://schemas.microsoft.com/office/drawing/2014/main" id="{E79B1C21-23B7-C431-6E44-193E0526180D}"/>
              </a:ext>
            </a:extLst>
          </p:cNvPr>
          <p:cNvPicPr>
            <a:picLocks noChangeAspect="1"/>
          </p:cNvPicPr>
          <p:nvPr/>
        </p:nvPicPr>
        <p:blipFill>
          <a:blip r:embed="rId4">
            <a:grayscl/>
          </a:blip>
          <a:stretch>
            <a:fillRect/>
          </a:stretch>
        </p:blipFill>
        <p:spPr>
          <a:xfrm>
            <a:off x="8218967" y="308990"/>
            <a:ext cx="1972098" cy="746448"/>
          </a:xfrm>
          <a:prstGeom prst="rect">
            <a:avLst/>
          </a:prstGeom>
        </p:spPr>
      </p:pic>
      <p:pic>
        <p:nvPicPr>
          <p:cNvPr id="11" name="Image 7">
            <a:extLst>
              <a:ext uri="{FF2B5EF4-FFF2-40B4-BE49-F238E27FC236}">
                <a16:creationId xmlns:a16="http://schemas.microsoft.com/office/drawing/2014/main" id="{2D361DE0-C7C7-E2D0-4864-D5787937A432}"/>
              </a:ext>
            </a:extLst>
          </p:cNvPr>
          <p:cNvPicPr>
            <a:picLocks noChangeAspect="1"/>
          </p:cNvPicPr>
          <p:nvPr/>
        </p:nvPicPr>
        <p:blipFill>
          <a:blip r:embed="rId4"/>
          <a:stretch>
            <a:fillRect/>
          </a:stretch>
        </p:blipFill>
        <p:spPr>
          <a:xfrm>
            <a:off x="10049357" y="2999033"/>
            <a:ext cx="1621199" cy="613631"/>
          </a:xfrm>
          <a:prstGeom prst="rect">
            <a:avLst/>
          </a:prstGeom>
        </p:spPr>
      </p:pic>
      <p:pic>
        <p:nvPicPr>
          <p:cNvPr id="12" name="Picture 11" descr="A black background with blue text&#10;&#10;Description automatically generated">
            <a:extLst>
              <a:ext uri="{FF2B5EF4-FFF2-40B4-BE49-F238E27FC236}">
                <a16:creationId xmlns:a16="http://schemas.microsoft.com/office/drawing/2014/main" id="{74C8D464-A95B-EF58-63F8-1965A9058891}"/>
              </a:ext>
            </a:extLst>
          </p:cNvPr>
          <p:cNvPicPr>
            <a:picLocks noChangeAspect="1"/>
          </p:cNvPicPr>
          <p:nvPr/>
        </p:nvPicPr>
        <p:blipFill rotWithShape="1">
          <a:blip r:embed="rId5"/>
          <a:srcRect b="40625"/>
          <a:stretch/>
        </p:blipFill>
        <p:spPr>
          <a:xfrm>
            <a:off x="410781" y="1055438"/>
            <a:ext cx="2502651" cy="725207"/>
          </a:xfrm>
          <a:prstGeom prst="rect">
            <a:avLst/>
          </a:prstGeom>
        </p:spPr>
      </p:pic>
      <p:pic>
        <p:nvPicPr>
          <p:cNvPr id="13" name="Picture 12" descr="A close-up of colorful text&#10;&#10;Description automatically generated">
            <a:extLst>
              <a:ext uri="{FF2B5EF4-FFF2-40B4-BE49-F238E27FC236}">
                <a16:creationId xmlns:a16="http://schemas.microsoft.com/office/drawing/2014/main" id="{98A43738-3D35-A515-CFC5-A859825AB9C3}"/>
              </a:ext>
            </a:extLst>
          </p:cNvPr>
          <p:cNvPicPr>
            <a:picLocks noChangeAspect="1"/>
          </p:cNvPicPr>
          <p:nvPr/>
        </p:nvPicPr>
        <p:blipFill>
          <a:blip r:embed="rId6"/>
          <a:stretch>
            <a:fillRect/>
          </a:stretch>
        </p:blipFill>
        <p:spPr>
          <a:xfrm>
            <a:off x="8765769" y="5436698"/>
            <a:ext cx="2416224" cy="655988"/>
          </a:xfrm>
          <a:prstGeom prst="rect">
            <a:avLst/>
          </a:prstGeom>
        </p:spPr>
      </p:pic>
      <p:pic>
        <p:nvPicPr>
          <p:cNvPr id="14" name="Image 21">
            <a:extLst>
              <a:ext uri="{FF2B5EF4-FFF2-40B4-BE49-F238E27FC236}">
                <a16:creationId xmlns:a16="http://schemas.microsoft.com/office/drawing/2014/main" id="{F66DC5D1-DA3B-DD79-DF80-D5D91F489B2C}"/>
              </a:ext>
            </a:extLst>
          </p:cNvPr>
          <p:cNvPicPr>
            <a:picLocks noChangeAspect="1"/>
          </p:cNvPicPr>
          <p:nvPr/>
        </p:nvPicPr>
        <p:blipFill rotWithShape="1">
          <a:blip r:embed="rId7">
            <a:extLst>
              <a:ext uri="{28A0092B-C50C-407E-A947-70E740481C1C}">
                <a14:useLocalDpi xmlns:a14="http://schemas.microsoft.com/office/drawing/2010/main" val="0"/>
              </a:ext>
            </a:extLst>
          </a:blip>
          <a:srcRect t="9062" b="16795"/>
          <a:stretch/>
        </p:blipFill>
        <p:spPr bwMode="auto">
          <a:xfrm>
            <a:off x="10049357" y="3612664"/>
            <a:ext cx="1436035" cy="744574"/>
          </a:xfrm>
          <a:prstGeom prst="rect">
            <a:avLst/>
          </a:prstGeom>
          <a:ln>
            <a:noFill/>
          </a:ln>
          <a:extLst>
            <a:ext uri="{53640926-AAD7-44D8-BBD7-CCE9431645EC}">
              <a14:shadowObscured xmlns:a14="http://schemas.microsoft.com/office/drawing/2010/main"/>
            </a:ext>
          </a:extLst>
        </p:spPr>
      </p:pic>
      <p:grpSp>
        <p:nvGrpSpPr>
          <p:cNvPr id="20" name="Group 19">
            <a:extLst>
              <a:ext uri="{FF2B5EF4-FFF2-40B4-BE49-F238E27FC236}">
                <a16:creationId xmlns:a16="http://schemas.microsoft.com/office/drawing/2014/main" id="{5701022F-F9D4-437C-0FAA-3EBCC23028AB}"/>
              </a:ext>
            </a:extLst>
          </p:cNvPr>
          <p:cNvGrpSpPr/>
          <p:nvPr/>
        </p:nvGrpSpPr>
        <p:grpSpPr>
          <a:xfrm>
            <a:off x="302527" y="3789802"/>
            <a:ext cx="2719158" cy="1893200"/>
            <a:chOff x="302527" y="3789802"/>
            <a:chExt cx="2719158" cy="1893200"/>
          </a:xfrm>
        </p:grpSpPr>
        <p:grpSp>
          <p:nvGrpSpPr>
            <p:cNvPr id="15" name="Groupe 20">
              <a:extLst>
                <a:ext uri="{FF2B5EF4-FFF2-40B4-BE49-F238E27FC236}">
                  <a16:creationId xmlns:a16="http://schemas.microsoft.com/office/drawing/2014/main" id="{B74B083B-0380-6874-3F26-09E0AF1709EE}"/>
                </a:ext>
              </a:extLst>
            </p:cNvPr>
            <p:cNvGrpSpPr/>
            <p:nvPr/>
          </p:nvGrpSpPr>
          <p:grpSpPr>
            <a:xfrm>
              <a:off x="302527" y="4000301"/>
              <a:ext cx="2719158" cy="1449802"/>
              <a:chOff x="552652" y="5202844"/>
              <a:chExt cx="2790630" cy="1449802"/>
            </a:xfrm>
          </p:grpSpPr>
          <p:sp>
            <p:nvSpPr>
              <p:cNvPr id="16" name="TextBox 8">
                <a:extLst>
                  <a:ext uri="{FF2B5EF4-FFF2-40B4-BE49-F238E27FC236}">
                    <a16:creationId xmlns:a16="http://schemas.microsoft.com/office/drawing/2014/main" id="{652B7555-EF13-28D3-7803-D38710D1AE0B}"/>
                  </a:ext>
                </a:extLst>
              </p:cNvPr>
              <p:cNvSpPr txBox="1"/>
              <p:nvPr/>
            </p:nvSpPr>
            <p:spPr>
              <a:xfrm>
                <a:off x="552652" y="5202844"/>
                <a:ext cx="2790630" cy="584775"/>
              </a:xfrm>
              <a:prstGeom prst="rect">
                <a:avLst/>
              </a:prstGeom>
              <a:noFill/>
            </p:spPr>
            <p:txBody>
              <a:bodyPr wrap="square">
                <a:spAutoFit/>
              </a:bodyPr>
              <a:lstStyle/>
              <a:p>
                <a:pPr algn="ctr"/>
                <a:r>
                  <a:rPr lang="en-GB" sz="1600" b="1" dirty="0">
                    <a:effectLst/>
                    <a:latin typeface="Helvetica" pitchFamily="2" charset="0"/>
                    <a:sym typeface="Wingdings" pitchFamily="2" charset="2"/>
                  </a:rPr>
                  <a:t>Sustainability</a:t>
                </a:r>
                <a:r>
                  <a:rPr lang="en-GB" sz="1600" b="1" dirty="0">
                    <a:latin typeface="Helvetica" pitchFamily="2" charset="0"/>
                    <a:sym typeface="Wingdings" pitchFamily="2" charset="2"/>
                  </a:rPr>
                  <a:t> </a:t>
                </a:r>
                <a:r>
                  <a:rPr lang="en-GB" sz="1600" b="1" dirty="0">
                    <a:effectLst/>
                    <a:latin typeface="Helvetica" pitchFamily="2" charset="0"/>
                    <a:sym typeface="Wingdings" pitchFamily="2" charset="2"/>
                  </a:rPr>
                  <a:t>related knowledge &amp; pedagogy</a:t>
                </a:r>
                <a:endParaRPr lang="en-GB" sz="1600" b="1" dirty="0">
                  <a:effectLst/>
                  <a:latin typeface="Helvetica" pitchFamily="2" charset="0"/>
                </a:endParaRPr>
              </a:p>
            </p:txBody>
          </p:sp>
          <p:sp>
            <p:nvSpPr>
              <p:cNvPr id="17" name="ZoneTexte 18">
                <a:extLst>
                  <a:ext uri="{FF2B5EF4-FFF2-40B4-BE49-F238E27FC236}">
                    <a16:creationId xmlns:a16="http://schemas.microsoft.com/office/drawing/2014/main" id="{2406DB6B-9E93-F2CA-CC55-2AA73BDD38E1}"/>
                  </a:ext>
                </a:extLst>
              </p:cNvPr>
              <p:cNvSpPr txBox="1"/>
              <p:nvPr/>
            </p:nvSpPr>
            <p:spPr>
              <a:xfrm>
                <a:off x="736769" y="6314092"/>
                <a:ext cx="2568431" cy="338554"/>
              </a:xfrm>
              <a:prstGeom prst="rect">
                <a:avLst/>
              </a:prstGeom>
              <a:noFill/>
            </p:spPr>
            <p:txBody>
              <a:bodyPr wrap="square">
                <a:spAutoFit/>
              </a:bodyPr>
              <a:lstStyle/>
              <a:p>
                <a:pPr algn="ctr"/>
                <a:r>
                  <a:rPr lang="en-GB" sz="1600" b="1" dirty="0">
                    <a:latin typeface="Helvetica" pitchFamily="2" charset="0"/>
                  </a:rPr>
                  <a:t>Enabling g</a:t>
                </a:r>
                <a:r>
                  <a:rPr lang="en-GB" sz="1600" b="1" dirty="0">
                    <a:effectLst/>
                    <a:latin typeface="Helvetica" pitchFamily="2" charset="0"/>
                  </a:rPr>
                  <a:t>overnance</a:t>
                </a:r>
                <a:endParaRPr lang="en-GB" sz="1600" b="1" dirty="0"/>
              </a:p>
            </p:txBody>
          </p:sp>
          <p:sp>
            <p:nvSpPr>
              <p:cNvPr id="18" name="ZoneTexte 19">
                <a:extLst>
                  <a:ext uri="{FF2B5EF4-FFF2-40B4-BE49-F238E27FC236}">
                    <a16:creationId xmlns:a16="http://schemas.microsoft.com/office/drawing/2014/main" id="{AEA7942F-5360-4001-0E53-ABC8F91644E8}"/>
                  </a:ext>
                </a:extLst>
              </p:cNvPr>
              <p:cNvSpPr txBox="1"/>
              <p:nvPr/>
            </p:nvSpPr>
            <p:spPr>
              <a:xfrm rot="5400000">
                <a:off x="1564093" y="5874957"/>
                <a:ext cx="691585" cy="523220"/>
              </a:xfrm>
              <a:prstGeom prst="rect">
                <a:avLst/>
              </a:prstGeom>
              <a:noFill/>
            </p:spPr>
            <p:txBody>
              <a:bodyPr wrap="square" rtlCol="0">
                <a:spAutoFit/>
              </a:bodyPr>
              <a:lstStyle/>
              <a:p>
                <a:r>
                  <a:rPr lang="fr-FR" sz="2800" dirty="0">
                    <a:sym typeface="Wingdings" pitchFamily="2" charset="2"/>
                  </a:rPr>
                  <a:t></a:t>
                </a:r>
                <a:endParaRPr lang="fr-FR" sz="2800" dirty="0"/>
              </a:p>
            </p:txBody>
          </p:sp>
        </p:grpSp>
        <p:sp>
          <p:nvSpPr>
            <p:cNvPr id="19" name="Rectangle 18">
              <a:extLst>
                <a:ext uri="{FF2B5EF4-FFF2-40B4-BE49-F238E27FC236}">
                  <a16:creationId xmlns:a16="http://schemas.microsoft.com/office/drawing/2014/main" id="{75C3E0C5-7BF5-C01D-FF73-C62C32AE35AE}"/>
                </a:ext>
              </a:extLst>
            </p:cNvPr>
            <p:cNvSpPr/>
            <p:nvPr/>
          </p:nvSpPr>
          <p:spPr>
            <a:xfrm>
              <a:off x="410781" y="3789802"/>
              <a:ext cx="2590934" cy="1893200"/>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8425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494874" y="468384"/>
            <a:ext cx="4773811" cy="646331"/>
          </a:xfrm>
          <a:prstGeom prst="rect">
            <a:avLst/>
          </a:prstGeom>
          <a:noFill/>
        </p:spPr>
        <p:txBody>
          <a:bodyPr wrap="square">
            <a:spAutoFit/>
          </a:bodyPr>
          <a:lstStyle/>
          <a:p>
            <a:r>
              <a:rPr lang="en-US" sz="3600" b="1" dirty="0">
                <a:solidFill>
                  <a:srgbClr val="0070C0"/>
                </a:solidFill>
                <a:effectLst/>
                <a:latin typeface="Helvetica" pitchFamily="2" charset="0"/>
              </a:rPr>
              <a:t>Issues</a:t>
            </a:r>
          </a:p>
        </p:txBody>
      </p:sp>
      <p:pic>
        <p:nvPicPr>
          <p:cNvPr id="4" name="Picture 3" descr="A black background with white text&#10;&#10;Description automatically generated">
            <a:extLst>
              <a:ext uri="{FF2B5EF4-FFF2-40B4-BE49-F238E27FC236}">
                <a16:creationId xmlns:a16="http://schemas.microsoft.com/office/drawing/2014/main" id="{2E1EADDD-9F34-3824-BD9F-57BD96C8282D}"/>
              </a:ext>
            </a:extLst>
          </p:cNvPr>
          <p:cNvPicPr>
            <a:picLocks noChangeAspect="1"/>
          </p:cNvPicPr>
          <p:nvPr/>
        </p:nvPicPr>
        <p:blipFill>
          <a:blip r:embed="rId3"/>
          <a:stretch>
            <a:fillRect/>
          </a:stretch>
        </p:blipFill>
        <p:spPr>
          <a:xfrm>
            <a:off x="10292678" y="370141"/>
            <a:ext cx="1525647" cy="744574"/>
          </a:xfrm>
          <a:prstGeom prst="rect">
            <a:avLst/>
          </a:prstGeom>
        </p:spPr>
      </p:pic>
      <p:pic>
        <p:nvPicPr>
          <p:cNvPr id="6" name="Image 7">
            <a:extLst>
              <a:ext uri="{FF2B5EF4-FFF2-40B4-BE49-F238E27FC236}">
                <a16:creationId xmlns:a16="http://schemas.microsoft.com/office/drawing/2014/main" id="{1997212C-0D92-06D9-A2F0-1E1178978AD3}"/>
              </a:ext>
            </a:extLst>
          </p:cNvPr>
          <p:cNvPicPr>
            <a:picLocks noChangeAspect="1"/>
          </p:cNvPicPr>
          <p:nvPr/>
        </p:nvPicPr>
        <p:blipFill>
          <a:blip r:embed="rId4">
            <a:grayscl/>
          </a:blip>
          <a:stretch>
            <a:fillRect/>
          </a:stretch>
        </p:blipFill>
        <p:spPr>
          <a:xfrm>
            <a:off x="8218967" y="308990"/>
            <a:ext cx="1972098" cy="746448"/>
          </a:xfrm>
          <a:prstGeom prst="rect">
            <a:avLst/>
          </a:prstGeom>
        </p:spPr>
      </p:pic>
      <p:sp>
        <p:nvSpPr>
          <p:cNvPr id="3" name="Espace réservé du contenu 2">
            <a:extLst>
              <a:ext uri="{FF2B5EF4-FFF2-40B4-BE49-F238E27FC236}">
                <a16:creationId xmlns:a16="http://schemas.microsoft.com/office/drawing/2014/main" id="{68E5590E-CCB8-180F-24FC-1DDBF7226AC5}"/>
              </a:ext>
            </a:extLst>
          </p:cNvPr>
          <p:cNvSpPr txBox="1">
            <a:spLocks/>
          </p:cNvSpPr>
          <p:nvPr/>
        </p:nvSpPr>
        <p:spPr>
          <a:xfrm>
            <a:off x="6231441" y="2060469"/>
            <a:ext cx="5586884" cy="38445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latin typeface="Helvetica" pitchFamily="2" charset="0"/>
              </a:rPr>
              <a:t>Challenges</a:t>
            </a:r>
            <a:r>
              <a:rPr lang="en-GB" b="1" dirty="0">
                <a:latin typeface="Helvetica" pitchFamily="2" charset="0"/>
              </a:rPr>
              <a:t>	</a:t>
            </a:r>
          </a:p>
          <a:p>
            <a:pPr marL="342900" indent="-342900" algn="l">
              <a:lnSpc>
                <a:spcPct val="150000"/>
              </a:lnSpc>
              <a:buFont typeface="Arial" panose="020B0604020202020204" pitchFamily="34" charset="0"/>
              <a:buChar char="•"/>
            </a:pPr>
            <a:r>
              <a:rPr lang="en-GB" dirty="0">
                <a:latin typeface="Helvetica" pitchFamily="2" charset="0"/>
              </a:rPr>
              <a:t>Changing political context</a:t>
            </a:r>
          </a:p>
          <a:p>
            <a:pPr marL="342900" indent="-342900" algn="l">
              <a:lnSpc>
                <a:spcPct val="150000"/>
              </a:lnSpc>
              <a:buFont typeface="Arial" panose="020B0604020202020204" pitchFamily="34" charset="0"/>
              <a:buChar char="•"/>
            </a:pPr>
            <a:r>
              <a:rPr lang="en-GB" dirty="0">
                <a:latin typeface="Helvetica" pitchFamily="2" charset="0"/>
              </a:rPr>
              <a:t>Coordination</a:t>
            </a:r>
          </a:p>
          <a:p>
            <a:pPr marL="342900" indent="-342900" algn="l">
              <a:lnSpc>
                <a:spcPct val="150000"/>
              </a:lnSpc>
              <a:buFont typeface="Arial" panose="020B0604020202020204" pitchFamily="34" charset="0"/>
              <a:buChar char="•"/>
            </a:pPr>
            <a:r>
              <a:rPr lang="en-GB" dirty="0">
                <a:latin typeface="Helvetica" pitchFamily="2" charset="0"/>
              </a:rPr>
              <a:t>Risk of competition</a:t>
            </a:r>
          </a:p>
          <a:p>
            <a:pPr algn="l"/>
            <a:endParaRPr lang="fr-CH" dirty="0">
              <a:latin typeface="Helvetica" pitchFamily="2" charset="0"/>
            </a:endParaRPr>
          </a:p>
        </p:txBody>
      </p:sp>
      <p:sp>
        <p:nvSpPr>
          <p:cNvPr id="8" name="Espace réservé du contenu 2">
            <a:extLst>
              <a:ext uri="{FF2B5EF4-FFF2-40B4-BE49-F238E27FC236}">
                <a16:creationId xmlns:a16="http://schemas.microsoft.com/office/drawing/2014/main" id="{0430CC4A-EEE0-246A-21A9-9D800A3C9CCE}"/>
              </a:ext>
            </a:extLst>
          </p:cNvPr>
          <p:cNvSpPr txBox="1">
            <a:spLocks/>
          </p:cNvSpPr>
          <p:nvPr/>
        </p:nvSpPr>
        <p:spPr>
          <a:xfrm>
            <a:off x="494874" y="2038277"/>
            <a:ext cx="5233897" cy="3492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dirty="0">
                <a:effectLst/>
                <a:latin typeface="Helvetica" pitchFamily="2" charset="0"/>
              </a:rPr>
              <a:t>Added-value</a:t>
            </a:r>
          </a:p>
          <a:p>
            <a:pPr>
              <a:lnSpc>
                <a:spcPct val="150000"/>
              </a:lnSpc>
            </a:pPr>
            <a:r>
              <a:rPr lang="en-GB" sz="2400" dirty="0">
                <a:effectLst/>
                <a:latin typeface="Helvetica" pitchFamily="2" charset="0"/>
              </a:rPr>
              <a:t>Complementary areas of expertise </a:t>
            </a:r>
          </a:p>
          <a:p>
            <a:pPr>
              <a:lnSpc>
                <a:spcPct val="150000"/>
              </a:lnSpc>
            </a:pPr>
            <a:r>
              <a:rPr lang="en-GB" sz="2400" dirty="0">
                <a:effectLst/>
                <a:latin typeface="Helvetica" pitchFamily="2" charset="0"/>
              </a:rPr>
              <a:t>Stronger legitimacy</a:t>
            </a:r>
          </a:p>
          <a:p>
            <a:pPr>
              <a:lnSpc>
                <a:spcPct val="150000"/>
              </a:lnSpc>
            </a:pPr>
            <a:r>
              <a:rPr lang="en-GB" sz="2400" dirty="0">
                <a:effectLst/>
                <a:latin typeface="Helvetica" pitchFamily="2" charset="0"/>
              </a:rPr>
              <a:t>Alignment with local needs</a:t>
            </a:r>
          </a:p>
          <a:p>
            <a:pPr>
              <a:lnSpc>
                <a:spcPct val="150000"/>
              </a:lnSpc>
            </a:pPr>
            <a:r>
              <a:rPr lang="en-GB" sz="2400" dirty="0">
                <a:effectLst/>
                <a:latin typeface="Helvetica" pitchFamily="2" charset="0"/>
              </a:rPr>
              <a:t>Growth of the SE community</a:t>
            </a:r>
          </a:p>
        </p:txBody>
      </p:sp>
    </p:spTree>
    <p:extLst>
      <p:ext uri="{BB962C8B-B14F-4D97-AF65-F5344CB8AC3E}">
        <p14:creationId xmlns:p14="http://schemas.microsoft.com/office/powerpoint/2010/main" val="38537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494874" y="468384"/>
            <a:ext cx="4773811" cy="646331"/>
          </a:xfrm>
          <a:prstGeom prst="rect">
            <a:avLst/>
          </a:prstGeom>
          <a:noFill/>
        </p:spPr>
        <p:txBody>
          <a:bodyPr wrap="square">
            <a:spAutoFit/>
          </a:bodyPr>
          <a:lstStyle/>
          <a:p>
            <a:r>
              <a:rPr lang="en-US" sz="3600" b="1" dirty="0">
                <a:solidFill>
                  <a:srgbClr val="0070C0"/>
                </a:solidFill>
                <a:effectLst/>
                <a:latin typeface="Helvetica" pitchFamily="2" charset="0"/>
              </a:rPr>
              <a:t>Benefits</a:t>
            </a:r>
          </a:p>
        </p:txBody>
      </p:sp>
      <p:pic>
        <p:nvPicPr>
          <p:cNvPr id="4" name="Picture 3" descr="A black background with blue text&#10;&#10;Description automatically generated">
            <a:extLst>
              <a:ext uri="{FF2B5EF4-FFF2-40B4-BE49-F238E27FC236}">
                <a16:creationId xmlns:a16="http://schemas.microsoft.com/office/drawing/2014/main" id="{CC0F7469-877F-F28D-3F9C-C83809EA9BFC}"/>
              </a:ext>
            </a:extLst>
          </p:cNvPr>
          <p:cNvPicPr>
            <a:picLocks noChangeAspect="1"/>
          </p:cNvPicPr>
          <p:nvPr/>
        </p:nvPicPr>
        <p:blipFill rotWithShape="1">
          <a:blip r:embed="rId2"/>
          <a:srcRect b="40625"/>
          <a:stretch/>
        </p:blipFill>
        <p:spPr>
          <a:xfrm>
            <a:off x="1134405" y="1870530"/>
            <a:ext cx="2502651" cy="725207"/>
          </a:xfrm>
          <a:prstGeom prst="rect">
            <a:avLst/>
          </a:prstGeom>
        </p:spPr>
      </p:pic>
      <p:sp>
        <p:nvSpPr>
          <p:cNvPr id="9" name="TextBox 8">
            <a:extLst>
              <a:ext uri="{FF2B5EF4-FFF2-40B4-BE49-F238E27FC236}">
                <a16:creationId xmlns:a16="http://schemas.microsoft.com/office/drawing/2014/main" id="{83DAC16B-A311-533D-A312-614A52D78867}"/>
              </a:ext>
            </a:extLst>
          </p:cNvPr>
          <p:cNvSpPr txBox="1"/>
          <p:nvPr/>
        </p:nvSpPr>
        <p:spPr>
          <a:xfrm>
            <a:off x="880604" y="2942019"/>
            <a:ext cx="2756452" cy="2862322"/>
          </a:xfrm>
          <a:prstGeom prst="rect">
            <a:avLst/>
          </a:prstGeom>
          <a:noFill/>
        </p:spPr>
        <p:txBody>
          <a:bodyPr wrap="square" rtlCol="0">
            <a:spAutoFit/>
          </a:bodyPr>
          <a:lstStyle/>
          <a:p>
            <a:pPr marL="285750" indent="-285750">
              <a:buFontTx/>
              <a:buChar char="-"/>
            </a:pPr>
            <a:r>
              <a:rPr lang="en-CH" dirty="0">
                <a:latin typeface="Helvetica" pitchFamily="2" charset="0"/>
              </a:rPr>
              <a:t>Third mission</a:t>
            </a:r>
          </a:p>
          <a:p>
            <a:endParaRPr lang="en-CH" dirty="0">
              <a:latin typeface="Helvetica" pitchFamily="2" charset="0"/>
            </a:endParaRPr>
          </a:p>
          <a:p>
            <a:pPr marL="285750" indent="-285750">
              <a:buFontTx/>
              <a:buChar char="-"/>
            </a:pPr>
            <a:r>
              <a:rPr lang="en-CH" dirty="0">
                <a:latin typeface="Helvetica" pitchFamily="2" charset="0"/>
              </a:rPr>
              <a:t>Feedbacks on SE</a:t>
            </a:r>
          </a:p>
          <a:p>
            <a:endParaRPr lang="en-CH" dirty="0">
              <a:latin typeface="Helvetica" pitchFamily="2" charset="0"/>
            </a:endParaRPr>
          </a:p>
          <a:p>
            <a:pPr marL="285750" indent="-285750">
              <a:buFontTx/>
              <a:buChar char="-"/>
            </a:pPr>
            <a:r>
              <a:rPr lang="en-CH" dirty="0">
                <a:latin typeface="Helvetica" pitchFamily="2" charset="0"/>
              </a:rPr>
              <a:t>Living lab</a:t>
            </a:r>
          </a:p>
          <a:p>
            <a:endParaRPr lang="en-CH" dirty="0">
              <a:latin typeface="Helvetica" pitchFamily="2" charset="0"/>
            </a:endParaRPr>
          </a:p>
          <a:p>
            <a:pPr marL="285750" indent="-285750">
              <a:buFontTx/>
              <a:buChar char="-"/>
            </a:pPr>
            <a:r>
              <a:rPr lang="en-CH" dirty="0">
                <a:latin typeface="Helvetica" pitchFamily="2" charset="0"/>
              </a:rPr>
              <a:t>Access to the HEP resea</a:t>
            </a:r>
            <a:r>
              <a:rPr lang="en-US" dirty="0">
                <a:latin typeface="Helvetica" pitchFamily="2" charset="0"/>
              </a:rPr>
              <a:t>r</a:t>
            </a:r>
            <a:r>
              <a:rPr lang="en-CH" dirty="0">
                <a:latin typeface="Helvetica" pitchFamily="2" charset="0"/>
              </a:rPr>
              <a:t>ch community  on SE</a:t>
            </a:r>
          </a:p>
          <a:p>
            <a:pPr marL="285750" indent="-285750">
              <a:buFontTx/>
              <a:buChar char="-"/>
            </a:pPr>
            <a:endParaRPr lang="en-CH" dirty="0"/>
          </a:p>
        </p:txBody>
      </p:sp>
      <p:sp>
        <p:nvSpPr>
          <p:cNvPr id="11" name="TextBox 10">
            <a:extLst>
              <a:ext uri="{FF2B5EF4-FFF2-40B4-BE49-F238E27FC236}">
                <a16:creationId xmlns:a16="http://schemas.microsoft.com/office/drawing/2014/main" id="{DCE44766-D763-1F10-B472-FD97A99E30A1}"/>
              </a:ext>
            </a:extLst>
          </p:cNvPr>
          <p:cNvSpPr txBox="1"/>
          <p:nvPr/>
        </p:nvSpPr>
        <p:spPr>
          <a:xfrm>
            <a:off x="8109858" y="2967335"/>
            <a:ext cx="2756452" cy="923330"/>
          </a:xfrm>
          <a:prstGeom prst="rect">
            <a:avLst/>
          </a:prstGeom>
          <a:noFill/>
        </p:spPr>
        <p:txBody>
          <a:bodyPr wrap="square" rtlCol="0">
            <a:spAutoFit/>
          </a:bodyPr>
          <a:lstStyle/>
          <a:p>
            <a:pPr marL="285750" indent="-285750">
              <a:buFontTx/>
              <a:buChar char="-"/>
            </a:pPr>
            <a:r>
              <a:rPr lang="en-CH" dirty="0">
                <a:latin typeface="Helvetica" pitchFamily="2" charset="0"/>
              </a:rPr>
              <a:t>Foster SE and sustainability (whole school approach)</a:t>
            </a:r>
          </a:p>
        </p:txBody>
      </p:sp>
      <p:pic>
        <p:nvPicPr>
          <p:cNvPr id="13" name="Picture 12" descr="A blue circle with black text&#10;&#10;Description automatically generated">
            <a:extLst>
              <a:ext uri="{FF2B5EF4-FFF2-40B4-BE49-F238E27FC236}">
                <a16:creationId xmlns:a16="http://schemas.microsoft.com/office/drawing/2014/main" id="{BE5FF333-FE1F-3619-BDEC-1FDA36C01BC6}"/>
              </a:ext>
            </a:extLst>
          </p:cNvPr>
          <p:cNvPicPr>
            <a:picLocks noChangeAspect="1"/>
          </p:cNvPicPr>
          <p:nvPr/>
        </p:nvPicPr>
        <p:blipFill>
          <a:blip r:embed="rId3"/>
          <a:stretch>
            <a:fillRect/>
          </a:stretch>
        </p:blipFill>
        <p:spPr>
          <a:xfrm>
            <a:off x="8555391" y="3990109"/>
            <a:ext cx="1558636" cy="1558636"/>
          </a:xfrm>
          <a:prstGeom prst="rect">
            <a:avLst/>
          </a:prstGeom>
        </p:spPr>
      </p:pic>
      <p:sp>
        <p:nvSpPr>
          <p:cNvPr id="14" name="TextBox 13">
            <a:extLst>
              <a:ext uri="{FF2B5EF4-FFF2-40B4-BE49-F238E27FC236}">
                <a16:creationId xmlns:a16="http://schemas.microsoft.com/office/drawing/2014/main" id="{CB5096D9-5599-0B61-D17E-C05A8CF4DA93}"/>
              </a:ext>
            </a:extLst>
          </p:cNvPr>
          <p:cNvSpPr txBox="1"/>
          <p:nvPr/>
        </p:nvSpPr>
        <p:spPr>
          <a:xfrm>
            <a:off x="8109858" y="5571078"/>
            <a:ext cx="2756452" cy="276999"/>
          </a:xfrm>
          <a:prstGeom prst="rect">
            <a:avLst/>
          </a:prstGeom>
          <a:noFill/>
        </p:spPr>
        <p:txBody>
          <a:bodyPr wrap="square" rtlCol="0">
            <a:spAutoFit/>
          </a:bodyPr>
          <a:lstStyle/>
          <a:p>
            <a:r>
              <a:rPr lang="en-US" sz="1200" dirty="0">
                <a:latin typeface="Helvetica" pitchFamily="2" charset="0"/>
              </a:rPr>
              <a:t>https://</a:t>
            </a:r>
            <a:r>
              <a:rPr lang="en-US" sz="1200" dirty="0" err="1">
                <a:latin typeface="Helvetica" pitchFamily="2" charset="0"/>
              </a:rPr>
              <a:t>www.ecolevaudoisedurable.ch</a:t>
            </a:r>
            <a:endParaRPr lang="en-CH" sz="1200" dirty="0">
              <a:latin typeface="Helvetica" pitchFamily="2" charset="0"/>
            </a:endParaRPr>
          </a:p>
        </p:txBody>
      </p:sp>
      <p:pic>
        <p:nvPicPr>
          <p:cNvPr id="15" name="Picture 14" descr="A close-up of colorful text&#10;&#10;Description automatically generated">
            <a:extLst>
              <a:ext uri="{FF2B5EF4-FFF2-40B4-BE49-F238E27FC236}">
                <a16:creationId xmlns:a16="http://schemas.microsoft.com/office/drawing/2014/main" id="{5D52CE1D-EEE1-1ECA-8AD5-AE083E0D8D1B}"/>
              </a:ext>
            </a:extLst>
          </p:cNvPr>
          <p:cNvPicPr>
            <a:picLocks noChangeAspect="1"/>
          </p:cNvPicPr>
          <p:nvPr/>
        </p:nvPicPr>
        <p:blipFill>
          <a:blip r:embed="rId4">
            <a:alphaModFix/>
          </a:blip>
          <a:stretch>
            <a:fillRect/>
          </a:stretch>
        </p:blipFill>
        <p:spPr>
          <a:xfrm>
            <a:off x="7959435" y="1938952"/>
            <a:ext cx="2580252" cy="700521"/>
          </a:xfrm>
          <a:prstGeom prst="rect">
            <a:avLst/>
          </a:prstGeom>
          <a:solidFill>
            <a:schemeClr val="bg1">
              <a:lumMod val="95000"/>
              <a:alpha val="50076"/>
            </a:schemeClr>
          </a:solidFill>
        </p:spPr>
      </p:pic>
      <p:sp>
        <p:nvSpPr>
          <p:cNvPr id="2" name="Rectangle 1">
            <a:extLst>
              <a:ext uri="{FF2B5EF4-FFF2-40B4-BE49-F238E27FC236}">
                <a16:creationId xmlns:a16="http://schemas.microsoft.com/office/drawing/2014/main" id="{95E36729-9B1B-2A04-C0B0-EC71A9D1E4A0}"/>
              </a:ext>
            </a:extLst>
          </p:cNvPr>
          <p:cNvSpPr/>
          <p:nvPr/>
        </p:nvSpPr>
        <p:spPr>
          <a:xfrm>
            <a:off x="4156211" y="1608461"/>
            <a:ext cx="3371162" cy="4329629"/>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C0BB94B0-028A-9671-F991-E2ED9FE52D9C}"/>
              </a:ext>
            </a:extLst>
          </p:cNvPr>
          <p:cNvSpPr/>
          <p:nvPr/>
        </p:nvSpPr>
        <p:spPr>
          <a:xfrm>
            <a:off x="7770883" y="1608462"/>
            <a:ext cx="3371162" cy="4329629"/>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6BE201E-B873-0CBE-8813-CEAC73AA8C2D}"/>
              </a:ext>
            </a:extLst>
          </p:cNvPr>
          <p:cNvSpPr/>
          <p:nvPr/>
        </p:nvSpPr>
        <p:spPr>
          <a:xfrm>
            <a:off x="499065" y="1608461"/>
            <a:ext cx="3371162" cy="4329629"/>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2" name="Image 7">
            <a:extLst>
              <a:ext uri="{FF2B5EF4-FFF2-40B4-BE49-F238E27FC236}">
                <a16:creationId xmlns:a16="http://schemas.microsoft.com/office/drawing/2014/main" id="{EE34A60B-4CEB-A5D2-7A47-CC7FEBA52165}"/>
              </a:ext>
            </a:extLst>
          </p:cNvPr>
          <p:cNvPicPr>
            <a:picLocks noChangeAspect="1"/>
          </p:cNvPicPr>
          <p:nvPr/>
        </p:nvPicPr>
        <p:blipFill>
          <a:blip r:embed="rId5"/>
          <a:stretch>
            <a:fillRect/>
          </a:stretch>
        </p:blipFill>
        <p:spPr>
          <a:xfrm>
            <a:off x="4720377" y="1883700"/>
            <a:ext cx="1977580" cy="748523"/>
          </a:xfrm>
          <a:prstGeom prst="rect">
            <a:avLst/>
          </a:prstGeom>
        </p:spPr>
      </p:pic>
      <p:pic>
        <p:nvPicPr>
          <p:cNvPr id="16" name="Picture 15" descr="A black background with white text&#10;&#10;Description automatically generated">
            <a:extLst>
              <a:ext uri="{FF2B5EF4-FFF2-40B4-BE49-F238E27FC236}">
                <a16:creationId xmlns:a16="http://schemas.microsoft.com/office/drawing/2014/main" id="{43C3CAA6-9B15-9A98-ACBB-944897E93A01}"/>
              </a:ext>
            </a:extLst>
          </p:cNvPr>
          <p:cNvPicPr>
            <a:picLocks noChangeAspect="1"/>
          </p:cNvPicPr>
          <p:nvPr/>
        </p:nvPicPr>
        <p:blipFill>
          <a:blip r:embed="rId6"/>
          <a:stretch>
            <a:fillRect/>
          </a:stretch>
        </p:blipFill>
        <p:spPr>
          <a:xfrm>
            <a:off x="10292678" y="370141"/>
            <a:ext cx="1525647" cy="744574"/>
          </a:xfrm>
          <a:prstGeom prst="rect">
            <a:avLst/>
          </a:prstGeom>
        </p:spPr>
      </p:pic>
      <p:pic>
        <p:nvPicPr>
          <p:cNvPr id="17" name="Image 7">
            <a:extLst>
              <a:ext uri="{FF2B5EF4-FFF2-40B4-BE49-F238E27FC236}">
                <a16:creationId xmlns:a16="http://schemas.microsoft.com/office/drawing/2014/main" id="{81D03693-703E-7FD5-9FB1-D3D3D69CDC43}"/>
              </a:ext>
            </a:extLst>
          </p:cNvPr>
          <p:cNvPicPr>
            <a:picLocks noChangeAspect="1"/>
          </p:cNvPicPr>
          <p:nvPr/>
        </p:nvPicPr>
        <p:blipFill>
          <a:blip r:embed="rId5">
            <a:grayscl/>
          </a:blip>
          <a:stretch>
            <a:fillRect/>
          </a:stretch>
        </p:blipFill>
        <p:spPr>
          <a:xfrm>
            <a:off x="8218967" y="308990"/>
            <a:ext cx="1972098" cy="746448"/>
          </a:xfrm>
          <a:prstGeom prst="rect">
            <a:avLst/>
          </a:prstGeom>
        </p:spPr>
      </p:pic>
      <p:sp>
        <p:nvSpPr>
          <p:cNvPr id="3" name="ZoneTexte 5">
            <a:extLst>
              <a:ext uri="{FF2B5EF4-FFF2-40B4-BE49-F238E27FC236}">
                <a16:creationId xmlns:a16="http://schemas.microsoft.com/office/drawing/2014/main" id="{D519F70A-5AB8-2508-7EBE-ADDCCD5F3F94}"/>
              </a:ext>
            </a:extLst>
          </p:cNvPr>
          <p:cNvSpPr txBox="1"/>
          <p:nvPr/>
        </p:nvSpPr>
        <p:spPr>
          <a:xfrm>
            <a:off x="4505586" y="2978505"/>
            <a:ext cx="2836187" cy="2862322"/>
          </a:xfrm>
          <a:prstGeom prst="rect">
            <a:avLst/>
          </a:prstGeom>
          <a:noFill/>
        </p:spPr>
        <p:txBody>
          <a:bodyPr wrap="square">
            <a:spAutoFit/>
          </a:bodyPr>
          <a:lstStyle/>
          <a:p>
            <a:pPr marL="285750" indent="-285750">
              <a:buFontTx/>
              <a:buChar char="-"/>
            </a:pPr>
            <a:r>
              <a:rPr lang="en-GB" dirty="0">
                <a:latin typeface="Helvetica" pitchFamily="2" charset="0"/>
              </a:rPr>
              <a:t>Third mission</a:t>
            </a:r>
          </a:p>
          <a:p>
            <a:endParaRPr lang="en-GB" dirty="0">
              <a:latin typeface="Helvetica" pitchFamily="2" charset="0"/>
            </a:endParaRPr>
          </a:p>
          <a:p>
            <a:pPr marL="285750" indent="-285750">
              <a:buFontTx/>
              <a:buChar char="-"/>
            </a:pPr>
            <a:r>
              <a:rPr lang="en-GB" dirty="0">
                <a:latin typeface="Helvetica" pitchFamily="2" charset="0"/>
              </a:rPr>
              <a:t>Broader scope in teaching SE</a:t>
            </a:r>
          </a:p>
          <a:p>
            <a:pPr marL="285750" indent="-285750">
              <a:buFontTx/>
              <a:buChar char="-"/>
            </a:pPr>
            <a:endParaRPr lang="en-GB" dirty="0">
              <a:latin typeface="Helvetica" pitchFamily="2" charset="0"/>
            </a:endParaRPr>
          </a:p>
          <a:p>
            <a:pPr marL="285750" indent="-285750">
              <a:buFontTx/>
              <a:buChar char="-"/>
            </a:pPr>
            <a:r>
              <a:rPr lang="en-GB" dirty="0">
                <a:latin typeface="Helvetica" pitchFamily="2" charset="0"/>
              </a:rPr>
              <a:t>Internal legitimacy</a:t>
            </a:r>
          </a:p>
          <a:p>
            <a:endParaRPr lang="en-GB" dirty="0">
              <a:latin typeface="Helvetica" pitchFamily="2" charset="0"/>
            </a:endParaRPr>
          </a:p>
          <a:p>
            <a:pPr marL="285750" indent="-285750">
              <a:buFontTx/>
              <a:buChar char="-"/>
            </a:pPr>
            <a:r>
              <a:rPr lang="en-GB" dirty="0">
                <a:latin typeface="Helvetica" pitchFamily="2" charset="0"/>
              </a:rPr>
              <a:t>Access to the UNIL research community  on S</a:t>
            </a:r>
          </a:p>
        </p:txBody>
      </p:sp>
    </p:spTree>
    <p:extLst>
      <p:ext uri="{BB962C8B-B14F-4D97-AF65-F5344CB8AC3E}">
        <p14:creationId xmlns:p14="http://schemas.microsoft.com/office/powerpoint/2010/main" val="294345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5FEF7-9001-B98F-EA14-459C6E36B7C5}"/>
              </a:ext>
            </a:extLst>
          </p:cNvPr>
          <p:cNvSpPr txBox="1"/>
          <p:nvPr/>
        </p:nvSpPr>
        <p:spPr>
          <a:xfrm>
            <a:off x="494874" y="468384"/>
            <a:ext cx="4773811" cy="646331"/>
          </a:xfrm>
          <a:prstGeom prst="rect">
            <a:avLst/>
          </a:prstGeom>
          <a:noFill/>
        </p:spPr>
        <p:txBody>
          <a:bodyPr wrap="square">
            <a:spAutoFit/>
          </a:bodyPr>
          <a:lstStyle/>
          <a:p>
            <a:r>
              <a:rPr lang="en-US" sz="3600" b="1" dirty="0">
                <a:solidFill>
                  <a:srgbClr val="0070C0"/>
                </a:solidFill>
                <a:effectLst/>
                <a:latin typeface="Helvetica" pitchFamily="2" charset="0"/>
              </a:rPr>
              <a:t>Example</a:t>
            </a:r>
          </a:p>
        </p:txBody>
      </p:sp>
      <p:grpSp>
        <p:nvGrpSpPr>
          <p:cNvPr id="11" name="Group 10">
            <a:extLst>
              <a:ext uri="{FF2B5EF4-FFF2-40B4-BE49-F238E27FC236}">
                <a16:creationId xmlns:a16="http://schemas.microsoft.com/office/drawing/2014/main" id="{DEC70587-CA88-EAD7-F64D-F2EABB199F26}"/>
              </a:ext>
            </a:extLst>
          </p:cNvPr>
          <p:cNvGrpSpPr/>
          <p:nvPr/>
        </p:nvGrpSpPr>
        <p:grpSpPr>
          <a:xfrm>
            <a:off x="4036358" y="2762430"/>
            <a:ext cx="3657600" cy="3419061"/>
            <a:chOff x="3754625" y="2225417"/>
            <a:chExt cx="3657600" cy="3419061"/>
          </a:xfrm>
        </p:grpSpPr>
        <p:sp>
          <p:nvSpPr>
            <p:cNvPr id="2" name="Oval 1">
              <a:extLst>
                <a:ext uri="{FF2B5EF4-FFF2-40B4-BE49-F238E27FC236}">
                  <a16:creationId xmlns:a16="http://schemas.microsoft.com/office/drawing/2014/main" id="{7ECD1E3A-E9EF-C6EC-D060-73430889D4BC}"/>
                </a:ext>
              </a:extLst>
            </p:cNvPr>
            <p:cNvSpPr/>
            <p:nvPr/>
          </p:nvSpPr>
          <p:spPr>
            <a:xfrm>
              <a:off x="3754625" y="2225417"/>
              <a:ext cx="3657600" cy="3419061"/>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B2CC5D27-F7BB-C513-7D5E-06D35521EEEE}"/>
                </a:ext>
              </a:extLst>
            </p:cNvPr>
            <p:cNvSpPr txBox="1"/>
            <p:nvPr/>
          </p:nvSpPr>
          <p:spPr>
            <a:xfrm>
              <a:off x="4244482" y="3150118"/>
              <a:ext cx="2677886" cy="1569660"/>
            </a:xfrm>
            <a:prstGeom prst="rect">
              <a:avLst/>
            </a:prstGeom>
            <a:noFill/>
          </p:spPr>
          <p:txBody>
            <a:bodyPr wrap="square" rtlCol="0">
              <a:spAutoFit/>
            </a:bodyPr>
            <a:lstStyle/>
            <a:p>
              <a:pPr algn="ctr"/>
              <a:r>
                <a:rPr lang="en-CH" sz="2400" b="1" dirty="0">
                  <a:solidFill>
                    <a:schemeClr val="bg1"/>
                  </a:solidFill>
                  <a:latin typeface="Helvetica" pitchFamily="2" charset="0"/>
                  <a:cs typeface="Arial" panose="020B0604020202020204" pitchFamily="34" charset="0"/>
                </a:rPr>
                <a:t>In-service teacher training on economy and sutstainability</a:t>
              </a:r>
            </a:p>
          </p:txBody>
        </p:sp>
      </p:grpSp>
      <p:sp>
        <p:nvSpPr>
          <p:cNvPr id="12" name="TextBox 11">
            <a:extLst>
              <a:ext uri="{FF2B5EF4-FFF2-40B4-BE49-F238E27FC236}">
                <a16:creationId xmlns:a16="http://schemas.microsoft.com/office/drawing/2014/main" id="{8260B73A-4452-C8B6-74BE-4F0CC048A1F4}"/>
              </a:ext>
            </a:extLst>
          </p:cNvPr>
          <p:cNvSpPr txBox="1"/>
          <p:nvPr/>
        </p:nvSpPr>
        <p:spPr>
          <a:xfrm>
            <a:off x="5425945" y="1836228"/>
            <a:ext cx="878423" cy="369332"/>
          </a:xfrm>
          <a:prstGeom prst="rect">
            <a:avLst/>
          </a:prstGeom>
          <a:noFill/>
        </p:spPr>
        <p:txBody>
          <a:bodyPr wrap="square" rtlCol="0">
            <a:spAutoFit/>
          </a:bodyPr>
          <a:lstStyle/>
          <a:p>
            <a:r>
              <a:rPr lang="en-CH" b="1" dirty="0">
                <a:latin typeface="Helvetica" pitchFamily="2" charset="0"/>
                <a:cs typeface="Arial" panose="020B0604020202020204" pitchFamily="34" charset="0"/>
              </a:rPr>
              <a:t>Needs</a:t>
            </a:r>
          </a:p>
        </p:txBody>
      </p:sp>
      <p:sp>
        <p:nvSpPr>
          <p:cNvPr id="15" name="TextBox 14">
            <a:extLst>
              <a:ext uri="{FF2B5EF4-FFF2-40B4-BE49-F238E27FC236}">
                <a16:creationId xmlns:a16="http://schemas.microsoft.com/office/drawing/2014/main" id="{699C8766-FE31-2BCF-C41E-3B89B886115C}"/>
              </a:ext>
            </a:extLst>
          </p:cNvPr>
          <p:cNvSpPr txBox="1"/>
          <p:nvPr/>
        </p:nvSpPr>
        <p:spPr>
          <a:xfrm>
            <a:off x="8691376" y="4287294"/>
            <a:ext cx="2465725" cy="369332"/>
          </a:xfrm>
          <a:prstGeom prst="rect">
            <a:avLst/>
          </a:prstGeom>
          <a:noFill/>
        </p:spPr>
        <p:txBody>
          <a:bodyPr wrap="square" rtlCol="0">
            <a:spAutoFit/>
          </a:bodyPr>
          <a:lstStyle/>
          <a:p>
            <a:r>
              <a:rPr lang="en-CH" b="1" dirty="0">
                <a:latin typeface="Helvetica" pitchFamily="2" charset="0"/>
                <a:cs typeface="Arial" panose="020B0604020202020204" pitchFamily="34" charset="0"/>
              </a:rPr>
              <a:t>Didactic</a:t>
            </a:r>
            <a:r>
              <a:rPr lang="en-CH" b="1" dirty="0">
                <a:latin typeface="Arial" panose="020B0604020202020204" pitchFamily="34" charset="0"/>
                <a:cs typeface="Arial" panose="020B0604020202020204" pitchFamily="34" charset="0"/>
              </a:rPr>
              <a:t> expertise</a:t>
            </a:r>
          </a:p>
        </p:txBody>
      </p:sp>
      <p:sp>
        <p:nvSpPr>
          <p:cNvPr id="16" name="TextBox 15">
            <a:extLst>
              <a:ext uri="{FF2B5EF4-FFF2-40B4-BE49-F238E27FC236}">
                <a16:creationId xmlns:a16="http://schemas.microsoft.com/office/drawing/2014/main" id="{3B912010-14C7-BA57-3132-2E9961DD6C97}"/>
              </a:ext>
            </a:extLst>
          </p:cNvPr>
          <p:cNvSpPr txBox="1"/>
          <p:nvPr/>
        </p:nvSpPr>
        <p:spPr>
          <a:xfrm>
            <a:off x="816047" y="4307388"/>
            <a:ext cx="2465725" cy="369332"/>
          </a:xfrm>
          <a:prstGeom prst="rect">
            <a:avLst/>
          </a:prstGeom>
          <a:noFill/>
        </p:spPr>
        <p:txBody>
          <a:bodyPr wrap="square" rtlCol="0">
            <a:spAutoFit/>
          </a:bodyPr>
          <a:lstStyle/>
          <a:p>
            <a:r>
              <a:rPr lang="en-CH" b="1" dirty="0">
                <a:latin typeface="Helvetica" pitchFamily="2" charset="0"/>
                <a:cs typeface="Arial" panose="020B0604020202020204" pitchFamily="34" charset="0"/>
              </a:rPr>
              <a:t>Scientific</a:t>
            </a:r>
            <a:r>
              <a:rPr lang="en-CH" b="1" dirty="0">
                <a:latin typeface="Arial" panose="020B0604020202020204" pitchFamily="34" charset="0"/>
                <a:cs typeface="Arial" panose="020B0604020202020204" pitchFamily="34" charset="0"/>
              </a:rPr>
              <a:t> expertise</a:t>
            </a:r>
          </a:p>
        </p:txBody>
      </p:sp>
      <p:pic>
        <p:nvPicPr>
          <p:cNvPr id="18" name="Picture 17" descr="A black background with blue text&#10;&#10;Description automatically generated">
            <a:extLst>
              <a:ext uri="{FF2B5EF4-FFF2-40B4-BE49-F238E27FC236}">
                <a16:creationId xmlns:a16="http://schemas.microsoft.com/office/drawing/2014/main" id="{840C4A84-EB15-50EF-BC88-3207325C6008}"/>
              </a:ext>
            </a:extLst>
          </p:cNvPr>
          <p:cNvPicPr>
            <a:picLocks noChangeAspect="1"/>
          </p:cNvPicPr>
          <p:nvPr/>
        </p:nvPicPr>
        <p:blipFill rotWithShape="1">
          <a:blip r:embed="rId2"/>
          <a:srcRect b="40625"/>
          <a:stretch/>
        </p:blipFill>
        <p:spPr>
          <a:xfrm>
            <a:off x="1185434" y="3661057"/>
            <a:ext cx="2230454" cy="646331"/>
          </a:xfrm>
          <a:prstGeom prst="rect">
            <a:avLst/>
          </a:prstGeom>
        </p:spPr>
      </p:pic>
      <p:cxnSp>
        <p:nvCxnSpPr>
          <p:cNvPr id="21" name="Straight Arrow Connector 20">
            <a:extLst>
              <a:ext uri="{FF2B5EF4-FFF2-40B4-BE49-F238E27FC236}">
                <a16:creationId xmlns:a16="http://schemas.microsoft.com/office/drawing/2014/main" id="{4A111C90-2497-1B6D-F236-57A4BFC0D3E0}"/>
              </a:ext>
            </a:extLst>
          </p:cNvPr>
          <p:cNvCxnSpPr>
            <a:stCxn id="12" idx="2"/>
          </p:cNvCxnSpPr>
          <p:nvPr/>
        </p:nvCxnSpPr>
        <p:spPr>
          <a:xfrm flipH="1">
            <a:off x="5865156" y="2205560"/>
            <a:ext cx="1" cy="436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8C7A9CF5-C28C-B8C1-C927-49662BA49576}"/>
              </a:ext>
            </a:extLst>
          </p:cNvPr>
          <p:cNvCxnSpPr/>
          <p:nvPr/>
        </p:nvCxnSpPr>
        <p:spPr>
          <a:xfrm>
            <a:off x="3144048" y="4492054"/>
            <a:ext cx="7548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58AAA9B7-6D1E-B100-B8A0-1E80805910C4}"/>
              </a:ext>
            </a:extLst>
          </p:cNvPr>
          <p:cNvCxnSpPr>
            <a:cxnSpLocks/>
            <a:stCxn id="15" idx="1"/>
          </p:cNvCxnSpPr>
          <p:nvPr/>
        </p:nvCxnSpPr>
        <p:spPr>
          <a:xfrm flipH="1">
            <a:off x="7962900" y="4471960"/>
            <a:ext cx="728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Picture 26" descr="A close-up of colorful text&#10;&#10;Description automatically generated">
            <a:extLst>
              <a:ext uri="{FF2B5EF4-FFF2-40B4-BE49-F238E27FC236}">
                <a16:creationId xmlns:a16="http://schemas.microsoft.com/office/drawing/2014/main" id="{094F7E80-8B62-3935-C5CA-93248AAA4FFA}"/>
              </a:ext>
            </a:extLst>
          </p:cNvPr>
          <p:cNvPicPr>
            <a:picLocks noChangeAspect="1"/>
          </p:cNvPicPr>
          <p:nvPr/>
        </p:nvPicPr>
        <p:blipFill>
          <a:blip r:embed="rId3"/>
          <a:stretch>
            <a:fillRect/>
          </a:stretch>
        </p:blipFill>
        <p:spPr>
          <a:xfrm>
            <a:off x="4674830" y="1189897"/>
            <a:ext cx="2380652" cy="64633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2E1EADDD-9F34-3824-BD9F-57BD96C8282D}"/>
              </a:ext>
            </a:extLst>
          </p:cNvPr>
          <p:cNvPicPr>
            <a:picLocks noChangeAspect="1"/>
          </p:cNvPicPr>
          <p:nvPr/>
        </p:nvPicPr>
        <p:blipFill>
          <a:blip r:embed="rId4"/>
          <a:stretch>
            <a:fillRect/>
          </a:stretch>
        </p:blipFill>
        <p:spPr>
          <a:xfrm>
            <a:off x="10292678" y="370141"/>
            <a:ext cx="1525647" cy="744574"/>
          </a:xfrm>
          <a:prstGeom prst="rect">
            <a:avLst/>
          </a:prstGeom>
        </p:spPr>
      </p:pic>
      <p:pic>
        <p:nvPicPr>
          <p:cNvPr id="6" name="Image 7">
            <a:extLst>
              <a:ext uri="{FF2B5EF4-FFF2-40B4-BE49-F238E27FC236}">
                <a16:creationId xmlns:a16="http://schemas.microsoft.com/office/drawing/2014/main" id="{1997212C-0D92-06D9-A2F0-1E1178978AD3}"/>
              </a:ext>
            </a:extLst>
          </p:cNvPr>
          <p:cNvPicPr>
            <a:picLocks noChangeAspect="1"/>
          </p:cNvPicPr>
          <p:nvPr/>
        </p:nvPicPr>
        <p:blipFill>
          <a:blip r:embed="rId5">
            <a:grayscl/>
          </a:blip>
          <a:stretch>
            <a:fillRect/>
          </a:stretch>
        </p:blipFill>
        <p:spPr>
          <a:xfrm>
            <a:off x="8218967" y="308990"/>
            <a:ext cx="1972098" cy="746448"/>
          </a:xfrm>
          <a:prstGeom prst="rect">
            <a:avLst/>
          </a:prstGeom>
        </p:spPr>
      </p:pic>
      <p:pic>
        <p:nvPicPr>
          <p:cNvPr id="7" name="Image 7">
            <a:extLst>
              <a:ext uri="{FF2B5EF4-FFF2-40B4-BE49-F238E27FC236}">
                <a16:creationId xmlns:a16="http://schemas.microsoft.com/office/drawing/2014/main" id="{2F5FB0FD-974F-A135-60C7-E16D6FE99031}"/>
              </a:ext>
            </a:extLst>
          </p:cNvPr>
          <p:cNvPicPr>
            <a:picLocks noChangeAspect="1"/>
          </p:cNvPicPr>
          <p:nvPr/>
        </p:nvPicPr>
        <p:blipFill>
          <a:blip r:embed="rId5"/>
          <a:stretch>
            <a:fillRect/>
          </a:stretch>
        </p:blipFill>
        <p:spPr>
          <a:xfrm>
            <a:off x="8963246" y="3640331"/>
            <a:ext cx="1762348" cy="667057"/>
          </a:xfrm>
          <a:prstGeom prst="rect">
            <a:avLst/>
          </a:prstGeom>
        </p:spPr>
      </p:pic>
    </p:spTree>
    <p:extLst>
      <p:ext uri="{BB962C8B-B14F-4D97-AF65-F5344CB8AC3E}">
        <p14:creationId xmlns:p14="http://schemas.microsoft.com/office/powerpoint/2010/main" val="51841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B5FC50-0AD7-FFDB-F893-EF7DA11CF542}"/>
              </a:ext>
            </a:extLst>
          </p:cNvPr>
          <p:cNvSpPr>
            <a:spLocks noGrp="1"/>
          </p:cNvSpPr>
          <p:nvPr>
            <p:ph idx="1"/>
          </p:nvPr>
        </p:nvSpPr>
        <p:spPr>
          <a:xfrm>
            <a:off x="7198198" y="2090029"/>
            <a:ext cx="4620127" cy="3969247"/>
          </a:xfrm>
        </p:spPr>
        <p:txBody>
          <a:bodyPr>
            <a:normAutofit/>
          </a:bodyPr>
          <a:lstStyle/>
          <a:p>
            <a:pPr marL="0" indent="0">
              <a:buNone/>
            </a:pPr>
            <a:r>
              <a:rPr lang="en-GB" dirty="0">
                <a:latin typeface="Helvetica" pitchFamily="2" charset="0"/>
              </a:rPr>
              <a:t>Thank you for your attention, and let’s discuss!</a:t>
            </a:r>
          </a:p>
          <a:p>
            <a:pPr marL="0" indent="0">
              <a:buNone/>
            </a:pPr>
            <a:endParaRPr lang="fr-FR" dirty="0">
              <a:latin typeface="Helvetica" pitchFamily="2" charset="0"/>
            </a:endParaRPr>
          </a:p>
          <a:p>
            <a:pPr marL="0" indent="0">
              <a:buNone/>
            </a:pPr>
            <a:endParaRPr lang="fr-FR" dirty="0">
              <a:latin typeface="Helvetica" pitchFamily="2" charset="0"/>
            </a:endParaRPr>
          </a:p>
          <a:p>
            <a:pPr marL="0" indent="0">
              <a:buNone/>
            </a:pPr>
            <a:endParaRPr lang="fr-FR" dirty="0">
              <a:latin typeface="Helvetica" pitchFamily="2" charset="0"/>
            </a:endParaRPr>
          </a:p>
          <a:p>
            <a:pPr marL="0" indent="0">
              <a:buNone/>
            </a:pPr>
            <a:endParaRPr lang="fr-FR" dirty="0">
              <a:latin typeface="Helvetica" pitchFamily="2" charset="0"/>
            </a:endParaRPr>
          </a:p>
          <a:p>
            <a:pPr marL="0" indent="0" algn="r">
              <a:buNone/>
            </a:pPr>
            <a:r>
              <a:rPr lang="fr-FR" sz="1600" dirty="0">
                <a:solidFill>
                  <a:srgbClr val="0070C0"/>
                </a:solidFill>
                <a:latin typeface="Helvetica" pitchFamily="2" charset="0"/>
                <a:hlinkClick r:id="rId2">
                  <a:extLst>
                    <a:ext uri="{A12FA001-AC4F-418D-AE19-62706E023703}">
                      <ahyp:hlinkClr xmlns:ahyp="http://schemas.microsoft.com/office/drawing/2018/hyperlinkcolor" val="tx"/>
                    </a:ext>
                  </a:extLst>
                </a:hlinkClick>
              </a:rPr>
              <a:t>nadia.lausselet@hepl.ch</a:t>
            </a:r>
            <a:endParaRPr lang="fr-FR" sz="1600" dirty="0">
              <a:solidFill>
                <a:srgbClr val="0070C0"/>
              </a:solidFill>
              <a:latin typeface="Helvetica" pitchFamily="2" charset="0"/>
            </a:endParaRPr>
          </a:p>
          <a:p>
            <a:pPr marL="0" indent="0" algn="r">
              <a:buNone/>
            </a:pPr>
            <a:r>
              <a:rPr lang="fr-FR" sz="1600" dirty="0">
                <a:solidFill>
                  <a:srgbClr val="0070C0"/>
                </a:solidFill>
                <a:latin typeface="Helvetica" pitchFamily="2" charset="0"/>
                <a:hlinkClick r:id="rId3">
                  <a:extLst>
                    <a:ext uri="{A12FA001-AC4F-418D-AE19-62706E023703}">
                      <ahyp:hlinkClr xmlns:ahyp="http://schemas.microsoft.com/office/drawing/2018/hyperlinkcolor" val="tx"/>
                    </a:ext>
                  </a:extLst>
                </a:hlinkClick>
              </a:rPr>
              <a:t>thomas.jaccard@unil.ch</a:t>
            </a:r>
            <a:r>
              <a:rPr lang="fr-FR" sz="1600" dirty="0">
                <a:solidFill>
                  <a:srgbClr val="0070C0"/>
                </a:solidFill>
                <a:latin typeface="Helvetica" pitchFamily="2" charset="0"/>
              </a:rPr>
              <a:t> </a:t>
            </a:r>
          </a:p>
        </p:txBody>
      </p:sp>
      <p:pic>
        <p:nvPicPr>
          <p:cNvPr id="1026" name="Picture 2">
            <a:extLst>
              <a:ext uri="{FF2B5EF4-FFF2-40B4-BE49-F238E27FC236}">
                <a16:creationId xmlns:a16="http://schemas.microsoft.com/office/drawing/2014/main" id="{D75ECDDC-94D5-993E-17D2-0D4D73CD3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A5D8FA4-4AF3-F8C0-1789-418C9A5EC19A}"/>
              </a:ext>
            </a:extLst>
          </p:cNvPr>
          <p:cNvSpPr txBox="1"/>
          <p:nvPr/>
        </p:nvSpPr>
        <p:spPr>
          <a:xfrm rot="16200000">
            <a:off x="5813643" y="5683018"/>
            <a:ext cx="2238680" cy="246221"/>
          </a:xfrm>
          <a:prstGeom prst="rect">
            <a:avLst/>
          </a:prstGeom>
          <a:noFill/>
        </p:spPr>
        <p:txBody>
          <a:bodyPr wrap="square">
            <a:spAutoFit/>
          </a:bodyPr>
          <a:lstStyle/>
          <a:p>
            <a:r>
              <a:rPr lang="fr-FR" sz="1000" dirty="0"/>
              <a:t>https://</a:t>
            </a:r>
            <a:r>
              <a:rPr lang="fr-FR" sz="1000" dirty="0" err="1"/>
              <a:t>whc.unesco.org</a:t>
            </a:r>
            <a:r>
              <a:rPr lang="fr-FR" sz="1000" dirty="0"/>
              <a:t>/</a:t>
            </a:r>
            <a:r>
              <a:rPr lang="fr-FR" sz="1000" dirty="0" err="1"/>
              <a:t>fr</a:t>
            </a:r>
            <a:r>
              <a:rPr lang="fr-FR" sz="1000" dirty="0"/>
              <a:t>/</a:t>
            </a:r>
            <a:r>
              <a:rPr lang="fr-FR" sz="1000" dirty="0" err="1"/>
              <a:t>list</a:t>
            </a:r>
            <a:r>
              <a:rPr lang="fr-FR" sz="1000" dirty="0"/>
              <a:t>/1243/</a:t>
            </a:r>
          </a:p>
        </p:txBody>
      </p:sp>
      <p:pic>
        <p:nvPicPr>
          <p:cNvPr id="2" name="Picture 1" descr="A black background with white text&#10;&#10;Description automatically generated">
            <a:extLst>
              <a:ext uri="{FF2B5EF4-FFF2-40B4-BE49-F238E27FC236}">
                <a16:creationId xmlns:a16="http://schemas.microsoft.com/office/drawing/2014/main" id="{A62C40B8-C277-CAB7-6054-8C09B6BB924A}"/>
              </a:ext>
            </a:extLst>
          </p:cNvPr>
          <p:cNvPicPr>
            <a:picLocks noChangeAspect="1"/>
          </p:cNvPicPr>
          <p:nvPr/>
        </p:nvPicPr>
        <p:blipFill>
          <a:blip r:embed="rId5"/>
          <a:stretch>
            <a:fillRect/>
          </a:stretch>
        </p:blipFill>
        <p:spPr>
          <a:xfrm>
            <a:off x="10292678" y="370141"/>
            <a:ext cx="1525647" cy="744574"/>
          </a:xfrm>
          <a:prstGeom prst="rect">
            <a:avLst/>
          </a:prstGeom>
        </p:spPr>
      </p:pic>
      <p:pic>
        <p:nvPicPr>
          <p:cNvPr id="4" name="Image 7">
            <a:extLst>
              <a:ext uri="{FF2B5EF4-FFF2-40B4-BE49-F238E27FC236}">
                <a16:creationId xmlns:a16="http://schemas.microsoft.com/office/drawing/2014/main" id="{4DC89E5B-490C-A4EE-B82A-7A0366E66AA5}"/>
              </a:ext>
            </a:extLst>
          </p:cNvPr>
          <p:cNvPicPr>
            <a:picLocks noChangeAspect="1"/>
          </p:cNvPicPr>
          <p:nvPr/>
        </p:nvPicPr>
        <p:blipFill>
          <a:blip r:embed="rId6">
            <a:grayscl/>
          </a:blip>
          <a:stretch>
            <a:fillRect/>
          </a:stretch>
        </p:blipFill>
        <p:spPr>
          <a:xfrm>
            <a:off x="8218967" y="308990"/>
            <a:ext cx="1972098" cy="746448"/>
          </a:xfrm>
          <a:prstGeom prst="rect">
            <a:avLst/>
          </a:prstGeom>
        </p:spPr>
      </p:pic>
    </p:spTree>
    <p:extLst>
      <p:ext uri="{BB962C8B-B14F-4D97-AF65-F5344CB8AC3E}">
        <p14:creationId xmlns:p14="http://schemas.microsoft.com/office/powerpoint/2010/main" val="890937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1e5338-1382-4bef-8d41-33b75b2fc20f" xsi:nil="true"/>
    <lcf76f155ced4ddcb4097134ff3c332f xmlns="08f9fb52-022e-4bce-a74b-48ce0367c0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D9902A2DC834EB5C8654C3B6CC9D3" ma:contentTypeVersion="13" ma:contentTypeDescription="Create a new document." ma:contentTypeScope="" ma:versionID="99accc297e87de9a6c966c5c13120827">
  <xsd:schema xmlns:xsd="http://www.w3.org/2001/XMLSchema" xmlns:xs="http://www.w3.org/2001/XMLSchema" xmlns:p="http://schemas.microsoft.com/office/2006/metadata/properties" xmlns:ns2="08f9fb52-022e-4bce-a74b-48ce0367c0f2" xmlns:ns3="471e5338-1382-4bef-8d41-33b75b2fc20f" targetNamespace="http://schemas.microsoft.com/office/2006/metadata/properties" ma:root="true" ma:fieldsID="b3cd85c0377e0768d7cda6a338e16079" ns2:_="" ns3:_="">
    <xsd:import namespace="08f9fb52-022e-4bce-a74b-48ce0367c0f2"/>
    <xsd:import namespace="471e5338-1382-4bef-8d41-33b75b2fc2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9fb52-022e-4bce-a74b-48ce0367c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f8dbf1-8dcf-487f-977b-681a8a5f30a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1e5338-1382-4bef-8d41-33b75b2fc2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307aae1-80c5-4fc4-891d-b9a47a213f61}" ma:internalName="TaxCatchAll" ma:showField="CatchAllData" ma:web="471e5338-1382-4bef-8d41-33b75b2fc2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CB9ECD-A1B5-4AC2-8834-84FF5432A947}">
  <ds:schemaRefs>
    <ds:schemaRef ds:uri="http://schemas.microsoft.com/sharepoint/v3/contenttype/forms"/>
  </ds:schemaRefs>
</ds:datastoreItem>
</file>

<file path=customXml/itemProps2.xml><?xml version="1.0" encoding="utf-8"?>
<ds:datastoreItem xmlns:ds="http://schemas.openxmlformats.org/officeDocument/2006/customXml" ds:itemID="{3E768F6D-D51D-417B-81D1-4CA216BF5C45}">
  <ds:schemaRefs>
    <ds:schemaRef ds:uri="http://www.w3.org/XML/1998/namespace"/>
    <ds:schemaRef ds:uri="471e5338-1382-4bef-8d41-33b75b2fc20f"/>
    <ds:schemaRef ds:uri="08f9fb52-022e-4bce-a74b-48ce0367c0f2"/>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323A791-4E5D-4C6C-81B4-27248B7CB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9fb52-022e-4bce-a74b-48ce0367c0f2"/>
    <ds:schemaRef ds:uri="471e5338-1382-4bef-8d41-33b75b2fc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2233</TotalTime>
  <Words>245</Words>
  <Application>Microsoft Macintosh PowerPoint</Application>
  <PresentationFormat>Widescreen</PresentationFormat>
  <Paragraphs>58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Avenir Next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Jaccard</dc:creator>
  <cp:lastModifiedBy>Thomas Jaccard</cp:lastModifiedBy>
  <cp:revision>8</cp:revision>
  <dcterms:created xsi:type="dcterms:W3CDTF">2024-04-10T06:45:18Z</dcterms:created>
  <dcterms:modified xsi:type="dcterms:W3CDTF">2024-04-12T13:19:30Z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0x010100B2FD9902A2DC834EB5C8654C3B6CC9D3</vt:lpwstr>
  </property>
  <property fmtid="{D5CDD505-2E9C-101B-9397-08002B2CF9AE}" pid="3" name="MediaServiceImageTags">
    <vt:lpwstr/>
  </property>
</Properties>
</file>